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4" r:id="rId2"/>
    <p:sldId id="345" r:id="rId3"/>
    <p:sldId id="353" r:id="rId4"/>
    <p:sldId id="354" r:id="rId5"/>
    <p:sldId id="350" r:id="rId6"/>
    <p:sldId id="351" r:id="rId7"/>
    <p:sldId id="352" r:id="rId8"/>
    <p:sldId id="355" r:id="rId9"/>
    <p:sldId id="359" r:id="rId10"/>
    <p:sldId id="358" r:id="rId11"/>
    <p:sldId id="363" r:id="rId12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rner Maurer" initials="WM" lastIdx="2" clrIdx="0">
    <p:extLst>
      <p:ext uri="{19B8F6BF-5375-455C-9EA6-DF929625EA0E}">
        <p15:presenceInfo xmlns:p15="http://schemas.microsoft.com/office/powerpoint/2012/main" userId="f1114d6b5f44d0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FF0501"/>
    <a:srgbClr val="FFC832"/>
    <a:srgbClr val="FF32C8"/>
    <a:srgbClr val="FF0000"/>
    <a:srgbClr val="FF32BE"/>
    <a:srgbClr val="FF6464"/>
    <a:srgbClr val="FF64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50" autoAdjust="0"/>
  </p:normalViewPr>
  <p:slideViewPr>
    <p:cSldViewPr>
      <p:cViewPr varScale="1">
        <p:scale>
          <a:sx n="111" d="100"/>
          <a:sy n="111" d="100"/>
        </p:scale>
        <p:origin x="662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07T13:32:50.191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EC2E9-DDBC-43F1-B361-73AC348F57EC}" type="datetimeFigureOut">
              <a:rPr lang="de-CH" smtClean="0"/>
              <a:t>14.06.2022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18F3E-AF80-4E68-AD8E-29C0E75D17E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87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18F3E-AF80-4E68-AD8E-29C0E75D17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357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18F3E-AF80-4E68-AD8E-29C0E75D17E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553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18F3E-AF80-4E68-AD8E-29C0E75D17E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75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18F3E-AF80-4E68-AD8E-29C0E75D17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058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18F3E-AF80-4E68-AD8E-29C0E75D17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062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18F3E-AF80-4E68-AD8E-29C0E75D17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845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18F3E-AF80-4E68-AD8E-29C0E75D17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50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18F3E-AF80-4E68-AD8E-29C0E75D17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179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18F3E-AF80-4E68-AD8E-29C0E75D17E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584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18F3E-AF80-4E68-AD8E-29C0E75D17E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386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18F3E-AF80-4E68-AD8E-29C0E75D17E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59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2289-46AC-43E3-B1F4-82054BE2DA8B}" type="datetimeFigureOut">
              <a:rPr lang="de-CH" smtClean="0"/>
              <a:t>14.06.2022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5A7-F1FE-4CB2-8422-4F2A4052D3B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478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2289-46AC-43E3-B1F4-82054BE2DA8B}" type="datetimeFigureOut">
              <a:rPr lang="de-CH" smtClean="0"/>
              <a:t>14.06.2022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5A7-F1FE-4CB2-8422-4F2A4052D3B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62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2289-46AC-43E3-B1F4-82054BE2DA8B}" type="datetimeFigureOut">
              <a:rPr lang="de-CH" smtClean="0"/>
              <a:t>14.06.2022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5A7-F1FE-4CB2-8422-4F2A4052D3B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697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2289-46AC-43E3-B1F4-82054BE2DA8B}" type="datetimeFigureOut">
              <a:rPr lang="de-CH" smtClean="0"/>
              <a:t>14.06.2022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5A7-F1FE-4CB2-8422-4F2A4052D3B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235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2289-46AC-43E3-B1F4-82054BE2DA8B}" type="datetimeFigureOut">
              <a:rPr lang="de-CH" smtClean="0"/>
              <a:t>14.06.2022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5A7-F1FE-4CB2-8422-4F2A4052D3B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7276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2289-46AC-43E3-B1F4-82054BE2DA8B}" type="datetimeFigureOut">
              <a:rPr lang="de-CH" smtClean="0"/>
              <a:t>14.06.2022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5A7-F1FE-4CB2-8422-4F2A4052D3B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3578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2289-46AC-43E3-B1F4-82054BE2DA8B}" type="datetimeFigureOut">
              <a:rPr lang="de-CH" smtClean="0"/>
              <a:t>14.06.2022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5A7-F1FE-4CB2-8422-4F2A4052D3B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762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2289-46AC-43E3-B1F4-82054BE2DA8B}" type="datetimeFigureOut">
              <a:rPr lang="de-CH" smtClean="0"/>
              <a:t>14.06.2022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5A7-F1FE-4CB2-8422-4F2A4052D3B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4874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2289-46AC-43E3-B1F4-82054BE2DA8B}" type="datetimeFigureOut">
              <a:rPr lang="de-CH" smtClean="0"/>
              <a:t>14.06.2022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5A7-F1FE-4CB2-8422-4F2A4052D3B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5361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2289-46AC-43E3-B1F4-82054BE2DA8B}" type="datetimeFigureOut">
              <a:rPr lang="de-CH" smtClean="0"/>
              <a:t>14.06.2022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5A7-F1FE-4CB2-8422-4F2A4052D3B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8789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2289-46AC-43E3-B1F4-82054BE2DA8B}" type="datetimeFigureOut">
              <a:rPr lang="de-CH" smtClean="0"/>
              <a:t>14.06.2022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5A7-F1FE-4CB2-8422-4F2A4052D3B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575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62289-46AC-43E3-B1F4-82054BE2DA8B}" type="datetimeFigureOut">
              <a:rPr lang="de-CH" smtClean="0"/>
              <a:t>14.06.2022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945A7-F1FE-4CB2-8422-4F2A4052D3B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905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1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6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5.png"/><Relationship Id="rId4" Type="http://schemas.openxmlformats.org/officeDocument/2006/relationships/image" Target="../media/image37.png"/><Relationship Id="rId9" Type="http://schemas.openxmlformats.org/officeDocument/2006/relationships/image" Target="../media/image44.png"/><Relationship Id="rId1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5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5" Type="http://schemas.openxmlformats.org/officeDocument/2006/relationships/image" Target="../media/image17.png"/><Relationship Id="rId4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9.jp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32392CF-7F15-4B53-A55B-1EC3F6511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953"/>
            <a:ext cx="4514850" cy="3190875"/>
          </a:xfrm>
          <a:prstGeom prst="rect">
            <a:avLst/>
          </a:prstGeom>
        </p:spPr>
      </p:pic>
      <p:sp>
        <p:nvSpPr>
          <p:cNvPr id="24" name="Rechteck 13">
            <a:extLst>
              <a:ext uri="{FF2B5EF4-FFF2-40B4-BE49-F238E27FC236}">
                <a16:creationId xmlns:a16="http://schemas.microsoft.com/office/drawing/2014/main" id="{5A759203-984B-F82B-8CC4-9CD65A2AC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10" y="60325"/>
            <a:ext cx="8804505" cy="83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›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600" dirty="0"/>
              <a:t>Im Vergleich zum Vorgängermodell haben die Mercedes-Ingenieure die Deformationszonen an Front- und Heckpartie des neuen CLS nochmals deutlich vergrößert und den </a:t>
            </a:r>
            <a:r>
              <a:rPr lang="de-CH" altLang="de-DE" sz="1600" dirty="0">
                <a:solidFill>
                  <a:srgbClr val="FF0000"/>
                </a:solidFill>
              </a:rPr>
              <a:t>Kraftfluss</a:t>
            </a:r>
            <a:r>
              <a:rPr lang="de-CH" altLang="de-DE" sz="1600" dirty="0"/>
              <a:t> weiter optimiert.</a:t>
            </a:r>
          </a:p>
        </p:txBody>
      </p:sp>
      <p:sp>
        <p:nvSpPr>
          <p:cNvPr id="7" name="Rectangle 4"/>
          <p:cNvSpPr>
            <a:spLocks noGrp="1"/>
          </p:cNvSpPr>
          <p:nvPr>
            <p:ph type="subTitle" idx="4294967295"/>
          </p:nvPr>
        </p:nvSpPr>
        <p:spPr>
          <a:xfrm>
            <a:off x="0" y="4824413"/>
            <a:ext cx="9144000" cy="31908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Systemphysik						www.pegaswiss.ch	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41D5BD6-CF14-4368-9E52-B955DCF6BA71}"/>
              </a:ext>
            </a:extLst>
          </p:cNvPr>
          <p:cNvSpPr/>
          <p:nvPr/>
        </p:nvSpPr>
        <p:spPr>
          <a:xfrm>
            <a:off x="2997390" y="74277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200" dirty="0">
                <a:solidFill>
                  <a:srgbClr val="00FFFF"/>
                </a:solidFill>
              </a:rPr>
              <a:t>http://www.schaffhausen-foto-archiv.ch/moserdamm.html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C24D36A6-C0CE-4AD1-8020-DE9A57815445}"/>
              </a:ext>
            </a:extLst>
          </p:cNvPr>
          <p:cNvGrpSpPr/>
          <p:nvPr/>
        </p:nvGrpSpPr>
        <p:grpSpPr>
          <a:xfrm>
            <a:off x="5579324" y="0"/>
            <a:ext cx="3501446" cy="4150146"/>
            <a:chOff x="5076056" y="195486"/>
            <a:chExt cx="3501446" cy="4150146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30A42F86-CDD6-43FB-A33F-B28807527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195486"/>
              <a:ext cx="3500203" cy="3117368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5A44581C-8681-4D21-9205-51948AD346B4}"/>
                </a:ext>
              </a:extLst>
            </p:cNvPr>
            <p:cNvSpPr txBox="1"/>
            <p:nvPr/>
          </p:nvSpPr>
          <p:spPr>
            <a:xfrm>
              <a:off x="5283390" y="3422302"/>
              <a:ext cx="329411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dirty="0"/>
                <a:t>Verbesserung des </a:t>
              </a:r>
              <a:r>
                <a:rPr lang="de-DE" dirty="0">
                  <a:solidFill>
                    <a:srgbClr val="FF0000"/>
                  </a:solidFill>
                </a:rPr>
                <a:t>Kraftflusses</a:t>
              </a:r>
              <a:r>
                <a:rPr lang="de-DE" dirty="0"/>
                <a:t> durch Entlastungskerbe</a:t>
              </a:r>
            </a:p>
            <a:p>
              <a:r>
                <a:rPr lang="de-CH" i="1" dirty="0"/>
                <a:t>Felix </a:t>
              </a:r>
              <a:r>
                <a:rPr lang="de-CH" i="1" dirty="0" err="1"/>
                <a:t>Furtmayr</a:t>
              </a:r>
              <a:r>
                <a:rPr lang="de-CH" i="1" dirty="0"/>
                <a:t> </a:t>
              </a:r>
              <a:r>
                <a:rPr lang="de-DE" i="1" dirty="0"/>
                <a:t>Wikipedia </a:t>
              </a:r>
              <a:endParaRPr lang="de-CH" i="1" dirty="0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5675921-D4B1-DB2D-2964-7758604D2157}"/>
              </a:ext>
            </a:extLst>
          </p:cNvPr>
          <p:cNvGrpSpPr/>
          <p:nvPr/>
        </p:nvGrpSpPr>
        <p:grpSpPr>
          <a:xfrm>
            <a:off x="0" y="1065882"/>
            <a:ext cx="5003682" cy="3757482"/>
            <a:chOff x="0" y="1066931"/>
            <a:chExt cx="5003682" cy="3757482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1D39E9D-2433-E61B-BB43-DE6E1B86D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66931"/>
              <a:ext cx="5003682" cy="3757482"/>
            </a:xfrm>
            <a:prstGeom prst="rect">
              <a:avLst/>
            </a:prstGeom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2C9981D-2FF2-CFB8-1D15-1D0EDEB3FB75}"/>
                </a:ext>
              </a:extLst>
            </p:cNvPr>
            <p:cNvSpPr txBox="1"/>
            <p:nvPr/>
          </p:nvSpPr>
          <p:spPr>
            <a:xfrm>
              <a:off x="927322" y="1131590"/>
              <a:ext cx="329411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CH" sz="1400" dirty="0"/>
                <a:t>https://www.apawood.org/back-to-basics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80D576A-5E34-E166-753B-BE3A1956DBD9}"/>
              </a:ext>
            </a:extLst>
          </p:cNvPr>
          <p:cNvGrpSpPr/>
          <p:nvPr/>
        </p:nvGrpSpPr>
        <p:grpSpPr>
          <a:xfrm>
            <a:off x="0" y="-35528"/>
            <a:ext cx="7268589" cy="3261820"/>
            <a:chOff x="1875411" y="1595437"/>
            <a:chExt cx="7268589" cy="3261820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37464E08-6FA0-C737-360F-425871CA6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75411" y="1595437"/>
              <a:ext cx="7268589" cy="2962688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CBF8431-6CDF-844A-DBF2-2FAB532ED6FF}"/>
                </a:ext>
              </a:extLst>
            </p:cNvPr>
            <p:cNvSpPr txBox="1"/>
            <p:nvPr/>
          </p:nvSpPr>
          <p:spPr>
            <a:xfrm>
              <a:off x="2339752" y="4518703"/>
              <a:ext cx="652453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de-CH" sz="1600" dirty="0"/>
                <a:t>http://www.isa.fh-trier.de/home/Projekte/Nagolnij/index_21.html</a:t>
              </a:r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EF0364AE-B0AA-4F8E-8BF8-B77E73CFEE65}"/>
              </a:ext>
            </a:extLst>
          </p:cNvPr>
          <p:cNvSpPr txBox="1"/>
          <p:nvPr/>
        </p:nvSpPr>
        <p:spPr>
          <a:xfrm>
            <a:off x="4427984" y="4175200"/>
            <a:ext cx="44284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0000"/>
                </a:solidFill>
              </a:rPr>
              <a:t>Was steckt hinter der Idee des Kraftflusses?</a:t>
            </a:r>
          </a:p>
          <a:p>
            <a:r>
              <a:rPr lang="de-CH" dirty="0">
                <a:solidFill>
                  <a:srgbClr val="FF0000"/>
                </a:solidFill>
              </a:rPr>
              <a:t>Gibt es Ströme ohne Bewegung?</a:t>
            </a:r>
          </a:p>
        </p:txBody>
      </p:sp>
    </p:spTree>
    <p:extLst>
      <p:ext uri="{BB962C8B-B14F-4D97-AF65-F5344CB8AC3E}">
        <p14:creationId xmlns:p14="http://schemas.microsoft.com/office/powerpoint/2010/main" val="213869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/>
          </p:cNvSpPr>
          <p:nvPr>
            <p:ph type="subTitle" idx="4294967295"/>
          </p:nvPr>
        </p:nvSpPr>
        <p:spPr>
          <a:xfrm>
            <a:off x="0" y="4824413"/>
            <a:ext cx="9144000" cy="31908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Systemphysik						www.pegaswiss.ch	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41D5BD6-CF14-4368-9E52-B955DCF6BA71}"/>
              </a:ext>
            </a:extLst>
          </p:cNvPr>
          <p:cNvSpPr/>
          <p:nvPr/>
        </p:nvSpPr>
        <p:spPr>
          <a:xfrm>
            <a:off x="2997390" y="74277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200" dirty="0">
                <a:solidFill>
                  <a:srgbClr val="00FFFF"/>
                </a:solidFill>
              </a:rPr>
              <a:t>http://www.schaffhausen-foto-archiv.ch/moserdamm.html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AD493495-DEA4-06BC-3AB2-348262DBB62A}"/>
                  </a:ext>
                </a:extLst>
              </p:cNvPr>
              <p:cNvSpPr txBox="1"/>
              <p:nvPr/>
            </p:nvSpPr>
            <p:spPr>
              <a:xfrm>
                <a:off x="410655" y="267351"/>
                <a:ext cx="6331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AD493495-DEA4-06BC-3AB2-348262DBB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55" y="267351"/>
                <a:ext cx="633187" cy="276999"/>
              </a:xfrm>
              <a:prstGeom prst="rect">
                <a:avLst/>
              </a:prstGeom>
              <a:blipFill>
                <a:blip r:embed="rId3"/>
                <a:stretch>
                  <a:fillRect l="-4808" r="-7692" b="-266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C3B6274-6E76-E9A2-29F5-039B8CE1CF5C}"/>
                  </a:ext>
                </a:extLst>
              </p:cNvPr>
              <p:cNvSpPr txBox="1"/>
              <p:nvPr/>
            </p:nvSpPr>
            <p:spPr>
              <a:xfrm>
                <a:off x="410655" y="768403"/>
                <a:ext cx="1254061" cy="5583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C3B6274-6E76-E9A2-29F5-039B8CE1C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55" y="768403"/>
                <a:ext cx="1254061" cy="5583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00F322A5-8385-4CE8-C9F9-A8F886D071E1}"/>
                  </a:ext>
                </a:extLst>
              </p:cNvPr>
              <p:cNvSpPr txBox="1"/>
              <p:nvPr/>
            </p:nvSpPr>
            <p:spPr>
              <a:xfrm>
                <a:off x="410655" y="1550814"/>
                <a:ext cx="1137619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de-CH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00F322A5-8385-4CE8-C9F9-A8F886D07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55" y="1550814"/>
                <a:ext cx="1137619" cy="818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78869DBA-390A-004A-DA92-A49E10CA365C}"/>
                  </a:ext>
                </a:extLst>
              </p:cNvPr>
              <p:cNvSpPr txBox="1"/>
              <p:nvPr/>
            </p:nvSpPr>
            <p:spPr>
              <a:xfrm>
                <a:off x="410655" y="2593233"/>
                <a:ext cx="18090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𝑘𝑖𝑛</m:t>
                          </m:r>
                        </m:sub>
                      </m:sSub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78869DBA-390A-004A-DA92-A49E10CA3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55" y="2593233"/>
                <a:ext cx="1809021" cy="276999"/>
              </a:xfrm>
              <a:prstGeom prst="rect">
                <a:avLst/>
              </a:prstGeom>
              <a:blipFill>
                <a:blip r:embed="rId6"/>
                <a:stretch>
                  <a:fillRect l="-2357" r="-1347" b="-1739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AB96CAC-4218-17E6-9715-296923CFF8B4}"/>
                  </a:ext>
                </a:extLst>
              </p:cNvPr>
              <p:cNvSpPr txBox="1"/>
              <p:nvPr/>
            </p:nvSpPr>
            <p:spPr>
              <a:xfrm>
                <a:off x="410654" y="3094284"/>
                <a:ext cx="3878754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["/>
                          <m:endChr m:val="]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CH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de-CH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CH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AB96CAC-4218-17E6-9715-296923CFF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54" y="3094284"/>
                <a:ext cx="3878754" cy="6279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43BA1B66-0B1F-CF28-CECA-0121F4FF27A6}"/>
              </a:ext>
            </a:extLst>
          </p:cNvPr>
          <p:cNvGrpSpPr/>
          <p:nvPr/>
        </p:nvGrpSpPr>
        <p:grpSpPr>
          <a:xfrm>
            <a:off x="2511634" y="262842"/>
            <a:ext cx="2316005" cy="2421539"/>
            <a:chOff x="3300176" y="784150"/>
            <a:chExt cx="2316005" cy="2421539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072BF5CE-3109-1113-52C5-A43EC15BF8CB}"/>
                </a:ext>
              </a:extLst>
            </p:cNvPr>
            <p:cNvSpPr txBox="1"/>
            <p:nvPr/>
          </p:nvSpPr>
          <p:spPr>
            <a:xfrm>
              <a:off x="3859290" y="188588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Weltraumlift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7049DA4-FDA5-2DB4-BB0E-B7DEB3CD78CA}"/>
                </a:ext>
              </a:extLst>
            </p:cNvPr>
            <p:cNvSpPr/>
            <p:nvPr/>
          </p:nvSpPr>
          <p:spPr>
            <a:xfrm>
              <a:off x="3843230" y="1509068"/>
              <a:ext cx="1440160" cy="169662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C1821152-3ADA-82AB-E368-0507D98C83A1}"/>
                </a:ext>
              </a:extLst>
            </p:cNvPr>
            <p:cNvGrpSpPr/>
            <p:nvPr/>
          </p:nvGrpSpPr>
          <p:grpSpPr>
            <a:xfrm>
              <a:off x="4558699" y="784150"/>
              <a:ext cx="436344" cy="711512"/>
              <a:chOff x="3986592" y="3593871"/>
              <a:chExt cx="436344" cy="711512"/>
            </a:xfrm>
          </p:grpSpPr>
          <p:cxnSp>
            <p:nvCxnSpPr>
              <p:cNvPr id="15" name="Gerade Verbindung mit Pfeil 14">
                <a:extLst>
                  <a:ext uri="{FF2B5EF4-FFF2-40B4-BE49-F238E27FC236}">
                    <a16:creationId xmlns:a16="http://schemas.microsoft.com/office/drawing/2014/main" id="{62B948C8-1389-F999-5805-9048E29C1A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86592" y="3593871"/>
                <a:ext cx="13141" cy="71151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feld 15">
                    <a:extLst>
                      <a:ext uri="{FF2B5EF4-FFF2-40B4-BE49-F238E27FC236}">
                        <a16:creationId xmlns:a16="http://schemas.microsoft.com/office/drawing/2014/main" id="{7BDB90BE-2C99-DEF2-7161-46829001B099}"/>
                      </a:ext>
                    </a:extLst>
                  </p:cNvPr>
                  <p:cNvSpPr txBox="1"/>
                  <p:nvPr/>
                </p:nvSpPr>
                <p:spPr>
                  <a:xfrm>
                    <a:off x="4071901" y="3761051"/>
                    <a:ext cx="351035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CH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de-CH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oMath>
                      </m:oMathPara>
                    </a14:m>
                    <a:endParaRPr lang="de-CH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" name="Textfeld 15">
                    <a:extLst>
                      <a:ext uri="{FF2B5EF4-FFF2-40B4-BE49-F238E27FC236}">
                        <a16:creationId xmlns:a16="http://schemas.microsoft.com/office/drawing/2014/main" id="{7BDB90BE-2C99-DEF2-7161-46829001B09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71901" y="3761051"/>
                    <a:ext cx="35103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8772"/>
                    </a:stretch>
                  </a:blipFill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A7470616-FC8F-BEB7-1F84-F7510A1C4E74}"/>
                </a:ext>
              </a:extLst>
            </p:cNvPr>
            <p:cNvGrpSpPr/>
            <p:nvPr/>
          </p:nvGrpSpPr>
          <p:grpSpPr>
            <a:xfrm>
              <a:off x="3300176" y="2586055"/>
              <a:ext cx="643735" cy="492225"/>
              <a:chOff x="4427984" y="3507854"/>
              <a:chExt cx="643735" cy="492225"/>
            </a:xfrm>
          </p:grpSpPr>
          <p:sp>
            <p:nvSpPr>
              <p:cNvPr id="19" name="Bogen 18">
                <a:extLst>
                  <a:ext uri="{FF2B5EF4-FFF2-40B4-BE49-F238E27FC236}">
                    <a16:creationId xmlns:a16="http://schemas.microsoft.com/office/drawing/2014/main" id="{52B3E7BE-8EF4-1932-80C7-C24B5E73EE77}"/>
                  </a:ext>
                </a:extLst>
              </p:cNvPr>
              <p:cNvSpPr/>
              <p:nvPr/>
            </p:nvSpPr>
            <p:spPr>
              <a:xfrm>
                <a:off x="4427984" y="3507854"/>
                <a:ext cx="360040" cy="360040"/>
              </a:xfrm>
              <a:prstGeom prst="arc">
                <a:avLst>
                  <a:gd name="adj1" fmla="val 3934716"/>
                  <a:gd name="adj2" fmla="val 0"/>
                </a:avLst>
              </a:prstGeom>
              <a:ln w="28575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A25D8A8B-D1F9-DA04-7D68-365C753B3379}"/>
                  </a:ext>
                </a:extLst>
              </p:cNvPr>
              <p:cNvSpPr/>
              <p:nvPr/>
            </p:nvSpPr>
            <p:spPr>
              <a:xfrm>
                <a:off x="4567655" y="3647525"/>
                <a:ext cx="80698" cy="80698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17758574-37E1-EB83-D0A5-1738261DF321}"/>
                  </a:ext>
                </a:extLst>
              </p:cNvPr>
              <p:cNvSpPr txBox="1"/>
              <p:nvPr/>
            </p:nvSpPr>
            <p:spPr>
              <a:xfrm>
                <a:off x="4642696" y="3630747"/>
                <a:ext cx="4290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b="1" i="1" dirty="0">
                    <a:solidFill>
                      <a:srgbClr val="0070C0"/>
                    </a:solidFill>
                    <a:latin typeface="Symbol" panose="05050102010706020507" pitchFamily="18" charset="2"/>
                  </a:rPr>
                  <a:t>w</a:t>
                </a:r>
              </a:p>
            </p:txBody>
          </p:sp>
        </p:grp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AEEE827A-F028-3086-0D8D-408E208DA3AD}"/>
                </a:ext>
              </a:extLst>
            </p:cNvPr>
            <p:cNvGrpSpPr/>
            <p:nvPr/>
          </p:nvGrpSpPr>
          <p:grpSpPr>
            <a:xfrm>
              <a:off x="4597958" y="2358174"/>
              <a:ext cx="488663" cy="736110"/>
              <a:chOff x="3993008" y="3609084"/>
              <a:chExt cx="488663" cy="736110"/>
            </a:xfrm>
          </p:grpSpPr>
          <p:cxnSp>
            <p:nvCxnSpPr>
              <p:cNvPr id="24" name="Gerade Verbindung mit Pfeil 23">
                <a:extLst>
                  <a:ext uri="{FF2B5EF4-FFF2-40B4-BE49-F238E27FC236}">
                    <a16:creationId xmlns:a16="http://schemas.microsoft.com/office/drawing/2014/main" id="{E331B3D8-47CD-2D84-5103-88A61BF664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93008" y="3609084"/>
                <a:ext cx="13141" cy="71151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feld 24">
                    <a:extLst>
                      <a:ext uri="{FF2B5EF4-FFF2-40B4-BE49-F238E27FC236}">
                        <a16:creationId xmlns:a16="http://schemas.microsoft.com/office/drawing/2014/main" id="{9BECA288-4A40-BDCE-341A-B51351E0A8AC}"/>
                      </a:ext>
                    </a:extLst>
                  </p:cNvPr>
                  <p:cNvSpPr txBox="1"/>
                  <p:nvPr/>
                </p:nvSpPr>
                <p:spPr>
                  <a:xfrm>
                    <a:off x="4130636" y="3975862"/>
                    <a:ext cx="351035" cy="369332"/>
                  </a:xfrm>
                  <a:prstGeom prst="rect">
                    <a:avLst/>
                  </a:prstGeom>
                  <a:noFill/>
                  <a:ln>
                    <a:noFill/>
                    <a:prstDash val="sysDot"/>
                  </a:ln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CH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  <m:r>
                                <a:rPr lang="de-CH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de-CH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oMath>
                      </m:oMathPara>
                    </a14:m>
                    <a:endParaRPr lang="de-CH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feld 24">
                    <a:extLst>
                      <a:ext uri="{FF2B5EF4-FFF2-40B4-BE49-F238E27FC236}">
                        <a16:creationId xmlns:a16="http://schemas.microsoft.com/office/drawing/2014/main" id="{9BECA288-4A40-BDCE-341A-B51351E0A8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0636" y="3975862"/>
                    <a:ext cx="351035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33333"/>
                    </a:stretch>
                  </a:blipFill>
                  <a:ln>
                    <a:noFill/>
                    <a:prstDash val="sysDot"/>
                  </a:ln>
                </p:spPr>
                <p:txBody>
                  <a:bodyPr/>
                  <a:lstStyle/>
                  <a:p>
                    <a:r>
                      <a:rPr lang="de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6" name="Gerade Verbindung mit Pfeil 25">
              <a:extLst>
                <a:ext uri="{FF2B5EF4-FFF2-40B4-BE49-F238E27FC236}">
                  <a16:creationId xmlns:a16="http://schemas.microsoft.com/office/drawing/2014/main" id="{6C7CFF5A-44FB-1217-A940-D9EB88E080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7958" y="2414182"/>
              <a:ext cx="462308" cy="3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2C38C809-DE74-6ECD-137D-FE613FD52719}"/>
                    </a:ext>
                  </a:extLst>
                </p:cNvPr>
                <p:cNvSpPr txBox="1"/>
                <p:nvPr/>
              </p:nvSpPr>
              <p:spPr>
                <a:xfrm>
                  <a:off x="5265146" y="2227015"/>
                  <a:ext cx="351035" cy="369332"/>
                </a:xfrm>
                <a:prstGeom prst="rect">
                  <a:avLst/>
                </a:prstGeom>
                <a:noFill/>
                <a:ln>
                  <a:noFill/>
                  <a:prstDash val="sysDot"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de-CH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de-CH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2C38C809-DE74-6ECD-137D-FE613FD527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146" y="2227015"/>
                  <a:ext cx="351035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31579"/>
                  </a:stretch>
                </a:blipFill>
                <a:ln>
                  <a:noFill/>
                  <a:prstDash val="sysDot"/>
                </a:ln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52CA43D6-F1A9-FAE9-58DC-1FD0A07115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3145" y="1463055"/>
              <a:ext cx="462308" cy="3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feld 29">
                  <a:extLst>
                    <a:ext uri="{FF2B5EF4-FFF2-40B4-BE49-F238E27FC236}">
                      <a16:creationId xmlns:a16="http://schemas.microsoft.com/office/drawing/2014/main" id="{57E386B2-9AAC-B0A3-FDE3-5F6EB2A9998B}"/>
                    </a:ext>
                  </a:extLst>
                </p:cNvPr>
                <p:cNvSpPr txBox="1"/>
                <p:nvPr/>
              </p:nvSpPr>
              <p:spPr>
                <a:xfrm>
                  <a:off x="3933386" y="970337"/>
                  <a:ext cx="35103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de-CH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feld 29">
                  <a:extLst>
                    <a:ext uri="{FF2B5EF4-FFF2-40B4-BE49-F238E27FC236}">
                      <a16:creationId xmlns:a16="http://schemas.microsoft.com/office/drawing/2014/main" id="{57E386B2-9AAC-B0A3-FDE3-5F6EB2A999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3386" y="970337"/>
                  <a:ext cx="351035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20690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0625A9F4-EF93-184C-1637-A22D2C9CD1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1024" y="1603533"/>
              <a:ext cx="13141" cy="711512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8F91016B-8500-5A3F-7E94-9EEB3F9A0E95}"/>
                </a:ext>
              </a:extLst>
            </p:cNvPr>
            <p:cNvSpPr txBox="1"/>
            <p:nvPr/>
          </p:nvSpPr>
          <p:spPr>
            <a:xfrm>
              <a:off x="3539812" y="1292167"/>
              <a:ext cx="429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b="1" i="1" dirty="0">
                  <a:solidFill>
                    <a:srgbClr val="0070C0"/>
                  </a:solidFill>
                </a:rPr>
                <a:t>v’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42B7D161-6FB1-7C7C-A4D3-1E9B08A46D47}"/>
                  </a:ext>
                </a:extLst>
              </p:cNvPr>
              <p:cNvSpPr txBox="1"/>
              <p:nvPr/>
            </p:nvSpPr>
            <p:spPr>
              <a:xfrm>
                <a:off x="5172767" y="297682"/>
                <a:ext cx="2358915" cy="632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42B7D161-6FB1-7C7C-A4D3-1E9B08A46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767" y="297682"/>
                <a:ext cx="2358915" cy="6323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FFF96AF9-ECE5-04B4-05C4-1F595A07D322}"/>
                  </a:ext>
                </a:extLst>
              </p:cNvPr>
              <p:cNvSpPr txBox="1"/>
              <p:nvPr/>
            </p:nvSpPr>
            <p:spPr>
              <a:xfrm>
                <a:off x="5172767" y="1182464"/>
                <a:ext cx="1837554" cy="634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𝑑𝑟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FFF96AF9-ECE5-04B4-05C4-1F595A07D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767" y="1182464"/>
                <a:ext cx="1837554" cy="634341"/>
              </a:xfrm>
              <a:prstGeom prst="rect">
                <a:avLst/>
              </a:prstGeom>
              <a:blipFill>
                <a:blip r:embed="rId13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848E7A1F-DE5D-E5CB-C351-3D8AA71BB0D4}"/>
                  </a:ext>
                </a:extLst>
              </p:cNvPr>
              <p:cNvSpPr txBox="1"/>
              <p:nvPr/>
            </p:nvSpPr>
            <p:spPr>
              <a:xfrm>
                <a:off x="5172767" y="2069234"/>
                <a:ext cx="3929024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["/>
                          <m:endChr m:val="]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CH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de-CH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CH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848E7A1F-DE5D-E5CB-C351-3D8AA71BB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767" y="2069234"/>
                <a:ext cx="3929024" cy="627992"/>
              </a:xfrm>
              <a:prstGeom prst="rect">
                <a:avLst/>
              </a:prstGeom>
              <a:blipFill>
                <a:blip r:embed="rId14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2F50C08F-1E9A-CA15-76BF-79AB808172F2}"/>
                  </a:ext>
                </a:extLst>
              </p:cNvPr>
              <p:cNvSpPr txBox="1"/>
              <p:nvPr/>
            </p:nvSpPr>
            <p:spPr>
              <a:xfrm>
                <a:off x="5172767" y="2949655"/>
                <a:ext cx="19583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𝑚𝑣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𝜔𝜔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2F50C08F-1E9A-CA15-76BF-79AB80817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767" y="2949655"/>
                <a:ext cx="1958357" cy="276999"/>
              </a:xfrm>
              <a:prstGeom prst="rect">
                <a:avLst/>
              </a:prstGeom>
              <a:blipFill>
                <a:blip r:embed="rId15"/>
                <a:stretch>
                  <a:fillRect l="-2492" t="-4444" r="-3115" b="-1555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7A6B0EA7-EA2A-53E9-3C9A-63D5C30C7EE3}"/>
                  </a:ext>
                </a:extLst>
              </p:cNvPr>
              <p:cNvSpPr txBox="1"/>
              <p:nvPr/>
            </p:nvSpPr>
            <p:spPr>
              <a:xfrm>
                <a:off x="5172767" y="3479083"/>
                <a:ext cx="2630079" cy="653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𝑚𝑣</m:t>
                          </m:r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′</m:t>
                          </m:r>
                          <m:sSup>
                            <m:sSupPr>
                              <m:ctrlPr>
                                <a:rPr lang="de-CH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7A6B0EA7-EA2A-53E9-3C9A-63D5C30C7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767" y="3479083"/>
                <a:ext cx="2630079" cy="6535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C9E9A44D-560F-2A31-7208-19D1FA79E9A4}"/>
                  </a:ext>
                </a:extLst>
              </p:cNvPr>
              <p:cNvSpPr txBox="1"/>
              <p:nvPr/>
            </p:nvSpPr>
            <p:spPr>
              <a:xfrm>
                <a:off x="5172767" y="4385022"/>
                <a:ext cx="2430024" cy="282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C9E9A44D-560F-2A31-7208-19D1FA79E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767" y="4385022"/>
                <a:ext cx="2430024" cy="282450"/>
              </a:xfrm>
              <a:prstGeom prst="rect">
                <a:avLst/>
              </a:prstGeom>
              <a:blipFill>
                <a:blip r:embed="rId17"/>
                <a:stretch>
                  <a:fillRect l="-2010" t="-2128" b="-1702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prechblase: rechteckig 40">
            <a:extLst>
              <a:ext uri="{FF2B5EF4-FFF2-40B4-BE49-F238E27FC236}">
                <a16:creationId xmlns:a16="http://schemas.microsoft.com/office/drawing/2014/main" id="{4ED627DD-FCAA-340F-3FB3-FDF02B00FC41}"/>
              </a:ext>
            </a:extLst>
          </p:cNvPr>
          <p:cNvSpPr/>
          <p:nvPr/>
        </p:nvSpPr>
        <p:spPr>
          <a:xfrm>
            <a:off x="5072971" y="2828058"/>
            <a:ext cx="2829670" cy="2036863"/>
          </a:xfrm>
          <a:prstGeom prst="wedgeRectCallout">
            <a:avLst>
              <a:gd name="adj1" fmla="val -75418"/>
              <a:gd name="adj2" fmla="val -18850"/>
            </a:avLst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>
                <a:solidFill>
                  <a:schemeClr val="tx1"/>
                </a:solidFill>
              </a:rPr>
              <a:t>Potentielle und kinetische Energie hängen vom Bezugssystem ab.</a:t>
            </a:r>
          </a:p>
        </p:txBody>
      </p:sp>
    </p:spTree>
    <p:extLst>
      <p:ext uri="{BB962C8B-B14F-4D97-AF65-F5344CB8AC3E}">
        <p14:creationId xmlns:p14="http://schemas.microsoft.com/office/powerpoint/2010/main" val="148219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5" grpId="0"/>
      <p:bldP spid="11" grpId="0"/>
      <p:bldP spid="34" grpId="0"/>
      <p:bldP spid="36" grpId="0"/>
      <p:bldP spid="37" grpId="0"/>
      <p:bldP spid="38" grpId="0"/>
      <p:bldP spid="39" grpId="0"/>
      <p:bldP spid="40" grpId="0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>
            <a:extLst>
              <a:ext uri="{FF2B5EF4-FFF2-40B4-BE49-F238E27FC236}">
                <a16:creationId xmlns:a16="http://schemas.microsoft.com/office/drawing/2014/main" id="{1188470F-F094-B427-D42D-D67633A73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03" y="1329568"/>
            <a:ext cx="773457" cy="1387179"/>
          </a:xfrm>
          <a:prstGeom prst="rect">
            <a:avLst/>
          </a:prstGeom>
        </p:spPr>
      </p:pic>
      <p:sp>
        <p:nvSpPr>
          <p:cNvPr id="7" name="Rectangle 4"/>
          <p:cNvSpPr>
            <a:spLocks noGrp="1"/>
          </p:cNvSpPr>
          <p:nvPr>
            <p:ph type="subTitle" idx="4294967295"/>
          </p:nvPr>
        </p:nvSpPr>
        <p:spPr>
          <a:xfrm>
            <a:off x="0" y="4814608"/>
            <a:ext cx="9144000" cy="31908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Systemphysik						www.pegaswiss.ch	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41D5BD6-CF14-4368-9E52-B955DCF6BA71}"/>
              </a:ext>
            </a:extLst>
          </p:cNvPr>
          <p:cNvSpPr/>
          <p:nvPr/>
        </p:nvSpPr>
        <p:spPr>
          <a:xfrm>
            <a:off x="2997390" y="74277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200" dirty="0">
                <a:solidFill>
                  <a:srgbClr val="00FFFF"/>
                </a:solidFill>
              </a:rPr>
              <a:t>http://www.schaffhausen-foto-archiv.ch/moserdamm.html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8A50C26-1E71-13A8-CE10-490B1C2DA792}"/>
              </a:ext>
            </a:extLst>
          </p:cNvPr>
          <p:cNvSpPr/>
          <p:nvPr/>
        </p:nvSpPr>
        <p:spPr>
          <a:xfrm>
            <a:off x="948743" y="1006073"/>
            <a:ext cx="1440160" cy="16966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2E68AADF-C7A5-D69D-4BA9-2ECECBEEF788}"/>
              </a:ext>
            </a:extLst>
          </p:cNvPr>
          <p:cNvCxnSpPr>
            <a:cxnSpLocks/>
          </p:cNvCxnSpPr>
          <p:nvPr/>
        </p:nvCxnSpPr>
        <p:spPr>
          <a:xfrm flipV="1">
            <a:off x="816973" y="1092924"/>
            <a:ext cx="13141" cy="711512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71BC3B3C-931E-CCE8-8DDE-0FBBB04F9BEA}"/>
              </a:ext>
            </a:extLst>
          </p:cNvPr>
          <p:cNvSpPr txBox="1"/>
          <p:nvPr/>
        </p:nvSpPr>
        <p:spPr>
          <a:xfrm>
            <a:off x="665761" y="781558"/>
            <a:ext cx="42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i="1" dirty="0">
                <a:solidFill>
                  <a:srgbClr val="0070C0"/>
                </a:solidFill>
              </a:rPr>
              <a:t>a’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F6837A0E-7E49-10E3-4200-817309206F68}"/>
              </a:ext>
            </a:extLst>
          </p:cNvPr>
          <p:cNvCxnSpPr>
            <a:cxnSpLocks/>
            <a:stCxn id="57" idx="5"/>
            <a:endCxn id="57" idx="0"/>
          </p:cNvCxnSpPr>
          <p:nvPr/>
        </p:nvCxnSpPr>
        <p:spPr>
          <a:xfrm flipH="1" flipV="1">
            <a:off x="1698024" y="20598"/>
            <a:ext cx="13447" cy="968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6BFADDDA-077B-08DA-A1AA-818DB80BD5CB}"/>
              </a:ext>
            </a:extLst>
          </p:cNvPr>
          <p:cNvSpPr/>
          <p:nvPr/>
        </p:nvSpPr>
        <p:spPr>
          <a:xfrm>
            <a:off x="5796136" y="1014921"/>
            <a:ext cx="1440160" cy="16966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4AF78F67-5A67-634D-4EE9-39E07EDCD49F}"/>
              </a:ext>
            </a:extLst>
          </p:cNvPr>
          <p:cNvGrpSpPr/>
          <p:nvPr/>
        </p:nvGrpSpPr>
        <p:grpSpPr>
          <a:xfrm>
            <a:off x="6514922" y="261371"/>
            <a:ext cx="351035" cy="711512"/>
            <a:chOff x="3989909" y="3565239"/>
            <a:chExt cx="351035" cy="711512"/>
          </a:xfrm>
        </p:grpSpPr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28949086-DF56-4060-8CF0-9213E8B450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3007" y="3565239"/>
              <a:ext cx="13141" cy="7115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8A021B78-F5EC-9B8C-DC41-7B1C62A1B2BA}"/>
                    </a:ext>
                  </a:extLst>
                </p:cNvPr>
                <p:cNvSpPr txBox="1"/>
                <p:nvPr/>
              </p:nvSpPr>
              <p:spPr>
                <a:xfrm>
                  <a:off x="3989909" y="3749785"/>
                  <a:ext cx="35103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de-CH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feld 27">
                  <a:extLst>
                    <a:ext uri="{FF2B5EF4-FFF2-40B4-BE49-F238E27FC236}">
                      <a16:creationId xmlns:a16="http://schemas.microsoft.com/office/drawing/2014/main" id="{8A021B78-F5EC-9B8C-DC41-7B1C62A1B2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9909" y="3749785"/>
                  <a:ext cx="351035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8772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FFF861AC-5F8D-782B-7B14-778082AC620D}"/>
              </a:ext>
            </a:extLst>
          </p:cNvPr>
          <p:cNvGrpSpPr/>
          <p:nvPr/>
        </p:nvGrpSpPr>
        <p:grpSpPr>
          <a:xfrm>
            <a:off x="6001309" y="528974"/>
            <a:ext cx="513613" cy="432456"/>
            <a:chOff x="5970720" y="1227794"/>
            <a:chExt cx="513613" cy="432456"/>
          </a:xfrm>
        </p:grpSpPr>
        <p:cxnSp>
          <p:nvCxnSpPr>
            <p:cNvPr id="38" name="Gerade Verbindung mit Pfeil 37">
              <a:extLst>
                <a:ext uri="{FF2B5EF4-FFF2-40B4-BE49-F238E27FC236}">
                  <a16:creationId xmlns:a16="http://schemas.microsoft.com/office/drawing/2014/main" id="{B19D4C93-864F-97C8-7C7A-85CC2095B2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2025" y="1660247"/>
              <a:ext cx="462308" cy="3"/>
            </a:xfrm>
            <a:prstGeom prst="straightConnector1">
              <a:avLst/>
            </a:prstGeom>
            <a:ln w="38100">
              <a:solidFill>
                <a:srgbClr val="FF050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feld 38">
                  <a:extLst>
                    <a:ext uri="{FF2B5EF4-FFF2-40B4-BE49-F238E27FC236}">
                      <a16:creationId xmlns:a16="http://schemas.microsoft.com/office/drawing/2014/main" id="{2384F165-4D89-3A33-39FB-2F63937F2911}"/>
                    </a:ext>
                  </a:extLst>
                </p:cNvPr>
                <p:cNvSpPr txBox="1"/>
                <p:nvPr/>
              </p:nvSpPr>
              <p:spPr>
                <a:xfrm>
                  <a:off x="5970720" y="1227794"/>
                  <a:ext cx="35103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de-CH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feld 38">
                  <a:extLst>
                    <a:ext uri="{FF2B5EF4-FFF2-40B4-BE49-F238E27FC236}">
                      <a16:creationId xmlns:a16="http://schemas.microsoft.com/office/drawing/2014/main" id="{2384F165-4D89-3A33-39FB-2F63937F29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0720" y="1227794"/>
                  <a:ext cx="351035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20690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5" name="Grafik 44">
            <a:extLst>
              <a:ext uri="{FF2B5EF4-FFF2-40B4-BE49-F238E27FC236}">
                <a16:creationId xmlns:a16="http://schemas.microsoft.com/office/drawing/2014/main" id="{8A33A4D1-6964-D79F-2E11-AD1F603AF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759" y="1364704"/>
            <a:ext cx="773457" cy="1387179"/>
          </a:xfrm>
          <a:prstGeom prst="rect">
            <a:avLst/>
          </a:prstGeom>
          <a:ln>
            <a:solidFill>
              <a:srgbClr val="00B050"/>
            </a:solidFill>
          </a:ln>
        </p:spPr>
      </p:pic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ABEEE549-5AEF-DBB4-D096-2FF5E57E331C}"/>
              </a:ext>
            </a:extLst>
          </p:cNvPr>
          <p:cNvGrpSpPr/>
          <p:nvPr/>
        </p:nvGrpSpPr>
        <p:grpSpPr>
          <a:xfrm>
            <a:off x="7462872" y="1786305"/>
            <a:ext cx="1258770" cy="833816"/>
            <a:chOff x="4374132" y="2480884"/>
            <a:chExt cx="1258770" cy="833816"/>
          </a:xfrm>
        </p:grpSpPr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DC00FAC9-A1AF-063C-4456-FA7B9E8482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8185" y="2603188"/>
              <a:ext cx="13141" cy="711512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feld 34">
                  <a:extLst>
                    <a:ext uri="{FF2B5EF4-FFF2-40B4-BE49-F238E27FC236}">
                      <a16:creationId xmlns:a16="http://schemas.microsoft.com/office/drawing/2014/main" id="{AC6A012A-8E70-2EB9-F5D0-EDC84B5E3FF1}"/>
                    </a:ext>
                  </a:extLst>
                </p:cNvPr>
                <p:cNvSpPr txBox="1"/>
                <p:nvPr/>
              </p:nvSpPr>
              <p:spPr>
                <a:xfrm>
                  <a:off x="4374132" y="2811238"/>
                  <a:ext cx="442791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  <a:prstDash val="sysDot"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de-CH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oMath>
                    </m:oMathPara>
                  </a14:m>
                  <a:endParaRPr lang="de-CH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feld 34">
                  <a:extLst>
                    <a:ext uri="{FF2B5EF4-FFF2-40B4-BE49-F238E27FC236}">
                      <a16:creationId xmlns:a16="http://schemas.microsoft.com/office/drawing/2014/main" id="{AC6A012A-8E70-2EB9-F5D0-EDC84B5E3F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4132" y="2811238"/>
                  <a:ext cx="442791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5479"/>
                  </a:stretch>
                </a:blipFill>
                <a:ln>
                  <a:noFill/>
                  <a:prstDash val="sysDot"/>
                </a:ln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4CC60711-21C5-8A22-9FA8-4EFC3646DC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8185" y="2659196"/>
              <a:ext cx="462308" cy="3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feld 36">
                  <a:extLst>
                    <a:ext uri="{FF2B5EF4-FFF2-40B4-BE49-F238E27FC236}">
                      <a16:creationId xmlns:a16="http://schemas.microsoft.com/office/drawing/2014/main" id="{6C1FA586-0EA6-F7C2-14D6-DA4E3AEB7A23}"/>
                    </a:ext>
                  </a:extLst>
                </p:cNvPr>
                <p:cNvSpPr txBox="1"/>
                <p:nvPr/>
              </p:nvSpPr>
              <p:spPr>
                <a:xfrm>
                  <a:off x="5281867" y="2480884"/>
                  <a:ext cx="351035" cy="369332"/>
                </a:xfrm>
                <a:prstGeom prst="rect">
                  <a:avLst/>
                </a:prstGeom>
                <a:noFill/>
                <a:ln>
                  <a:noFill/>
                  <a:prstDash val="sysDot"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de-CH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de-CH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feld 36">
                  <a:extLst>
                    <a:ext uri="{FF2B5EF4-FFF2-40B4-BE49-F238E27FC236}">
                      <a16:creationId xmlns:a16="http://schemas.microsoft.com/office/drawing/2014/main" id="{6C1FA586-0EA6-F7C2-14D6-DA4E3AEB7A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1867" y="2480884"/>
                  <a:ext cx="351035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31034"/>
                  </a:stretch>
                </a:blipFill>
                <a:ln>
                  <a:noFill/>
                  <a:prstDash val="sysDot"/>
                </a:ln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B37C88EB-CAE3-5CAE-D424-30D7C1BAFE85}"/>
              </a:ext>
            </a:extLst>
          </p:cNvPr>
          <p:cNvGrpSpPr/>
          <p:nvPr/>
        </p:nvGrpSpPr>
        <p:grpSpPr>
          <a:xfrm>
            <a:off x="162918" y="3017801"/>
            <a:ext cx="1621780" cy="1719592"/>
            <a:chOff x="1225422" y="2994635"/>
            <a:chExt cx="1621780" cy="1719592"/>
          </a:xfrm>
        </p:grpSpPr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20A374E5-5678-A9A7-D4C0-AF5788856139}"/>
                </a:ext>
              </a:extLst>
            </p:cNvPr>
            <p:cNvCxnSpPr/>
            <p:nvPr/>
          </p:nvCxnSpPr>
          <p:spPr>
            <a:xfrm>
              <a:off x="1479050" y="4515966"/>
              <a:ext cx="1368152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>
              <a:extLst>
                <a:ext uri="{FF2B5EF4-FFF2-40B4-BE49-F238E27FC236}">
                  <a16:creationId xmlns:a16="http://schemas.microsoft.com/office/drawing/2014/main" id="{6DB012EB-5B39-E7EF-28A8-AA292897DF7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947102" y="4030151"/>
              <a:ext cx="136815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06F509E8-D114-793A-71B7-DA6C0EB65633}"/>
                </a:ext>
              </a:extLst>
            </p:cNvPr>
            <p:cNvSpPr txBox="1"/>
            <p:nvPr/>
          </p:nvSpPr>
          <p:spPr>
            <a:xfrm>
              <a:off x="2479224" y="2994635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i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6E4754B2-0A58-83DB-3C34-87422B6FFD6B}"/>
                </a:ext>
              </a:extLst>
            </p:cNvPr>
            <p:cNvSpPr txBox="1"/>
            <p:nvPr/>
          </p:nvSpPr>
          <p:spPr>
            <a:xfrm>
              <a:off x="1225422" y="430085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i="1" dirty="0">
                  <a:solidFill>
                    <a:srgbClr val="00B0F0"/>
                  </a:solidFill>
                </a:rPr>
                <a:t>y</a:t>
              </a:r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54FADA3B-9FA5-D142-8B79-C4C3521B956A}"/>
              </a:ext>
            </a:extLst>
          </p:cNvPr>
          <p:cNvGrpSpPr/>
          <p:nvPr/>
        </p:nvGrpSpPr>
        <p:grpSpPr>
          <a:xfrm>
            <a:off x="951031" y="20598"/>
            <a:ext cx="1479858" cy="2702858"/>
            <a:chOff x="920442" y="719418"/>
            <a:chExt cx="1479858" cy="2702858"/>
          </a:xfrm>
        </p:grpSpPr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E93432F8-9041-6D93-DBA4-156A601A005B}"/>
                </a:ext>
              </a:extLst>
            </p:cNvPr>
            <p:cNvSpPr/>
            <p:nvPr/>
          </p:nvSpPr>
          <p:spPr>
            <a:xfrm>
              <a:off x="920442" y="726141"/>
              <a:ext cx="760933" cy="2696135"/>
            </a:xfrm>
            <a:custGeom>
              <a:avLst/>
              <a:gdLst>
                <a:gd name="connsiteX0" fmla="*/ 740270 w 760933"/>
                <a:gd name="connsiteY0" fmla="*/ 0 h 2696135"/>
                <a:gd name="connsiteX1" fmla="*/ 746993 w 760933"/>
                <a:gd name="connsiteY1" fmla="*/ 33618 h 2696135"/>
                <a:gd name="connsiteX2" fmla="*/ 760440 w 760933"/>
                <a:gd name="connsiteY2" fmla="*/ 60512 h 2696135"/>
                <a:gd name="connsiteX3" fmla="*/ 753717 w 760933"/>
                <a:gd name="connsiteY3" fmla="*/ 739588 h 2696135"/>
                <a:gd name="connsiteX4" fmla="*/ 746993 w 760933"/>
                <a:gd name="connsiteY4" fmla="*/ 934571 h 2696135"/>
                <a:gd name="connsiteX5" fmla="*/ 740270 w 760933"/>
                <a:gd name="connsiteY5" fmla="*/ 974912 h 2696135"/>
                <a:gd name="connsiteX6" fmla="*/ 699929 w 760933"/>
                <a:gd name="connsiteY6" fmla="*/ 981635 h 2696135"/>
                <a:gd name="connsiteX7" fmla="*/ 330134 w 760933"/>
                <a:gd name="connsiteY7" fmla="*/ 988359 h 2696135"/>
                <a:gd name="connsiteX8" fmla="*/ 135152 w 760933"/>
                <a:gd name="connsiteY8" fmla="*/ 981635 h 2696135"/>
                <a:gd name="connsiteX9" fmla="*/ 27576 w 760933"/>
                <a:gd name="connsiteY9" fmla="*/ 981635 h 2696135"/>
                <a:gd name="connsiteX10" fmla="*/ 20852 w 760933"/>
                <a:gd name="connsiteY10" fmla="*/ 1015253 h 2696135"/>
                <a:gd name="connsiteX11" fmla="*/ 7405 w 760933"/>
                <a:gd name="connsiteY11" fmla="*/ 1109383 h 2696135"/>
                <a:gd name="connsiteX12" fmla="*/ 682 w 760933"/>
                <a:gd name="connsiteY12" fmla="*/ 1331259 h 2696135"/>
                <a:gd name="connsiteX13" fmla="*/ 14129 w 760933"/>
                <a:gd name="connsiteY13" fmla="*/ 1566583 h 2696135"/>
                <a:gd name="connsiteX14" fmla="*/ 14129 w 760933"/>
                <a:gd name="connsiteY14" fmla="*/ 1761565 h 2696135"/>
                <a:gd name="connsiteX15" fmla="*/ 7405 w 760933"/>
                <a:gd name="connsiteY15" fmla="*/ 1781735 h 2696135"/>
                <a:gd name="connsiteX16" fmla="*/ 14129 w 760933"/>
                <a:gd name="connsiteY16" fmla="*/ 1963271 h 2696135"/>
                <a:gd name="connsiteX17" fmla="*/ 27576 w 760933"/>
                <a:gd name="connsiteY17" fmla="*/ 1996888 h 2696135"/>
                <a:gd name="connsiteX18" fmla="*/ 34299 w 760933"/>
                <a:gd name="connsiteY18" fmla="*/ 2023783 h 2696135"/>
                <a:gd name="connsiteX19" fmla="*/ 41023 w 760933"/>
                <a:gd name="connsiteY19" fmla="*/ 2178424 h 2696135"/>
                <a:gd name="connsiteX20" fmla="*/ 34299 w 760933"/>
                <a:gd name="connsiteY20" fmla="*/ 2238935 h 2696135"/>
                <a:gd name="connsiteX21" fmla="*/ 27576 w 760933"/>
                <a:gd name="connsiteY21" fmla="*/ 2312894 h 2696135"/>
                <a:gd name="connsiteX22" fmla="*/ 20852 w 760933"/>
                <a:gd name="connsiteY22" fmla="*/ 2440641 h 2696135"/>
                <a:gd name="connsiteX23" fmla="*/ 27576 w 760933"/>
                <a:gd name="connsiteY23" fmla="*/ 2628900 h 2696135"/>
                <a:gd name="connsiteX24" fmla="*/ 34299 w 760933"/>
                <a:gd name="connsiteY24" fmla="*/ 2649071 h 2696135"/>
                <a:gd name="connsiteX25" fmla="*/ 47746 w 760933"/>
                <a:gd name="connsiteY25" fmla="*/ 2669241 h 2696135"/>
                <a:gd name="connsiteX26" fmla="*/ 135152 w 760933"/>
                <a:gd name="connsiteY26" fmla="*/ 2689412 h 2696135"/>
                <a:gd name="connsiteX27" fmla="*/ 162046 w 760933"/>
                <a:gd name="connsiteY27" fmla="*/ 2696135 h 2696135"/>
                <a:gd name="connsiteX28" fmla="*/ 276346 w 760933"/>
                <a:gd name="connsiteY28" fmla="*/ 2689412 h 2696135"/>
                <a:gd name="connsiteX29" fmla="*/ 316687 w 760933"/>
                <a:gd name="connsiteY29" fmla="*/ 2675965 h 2696135"/>
                <a:gd name="connsiteX30" fmla="*/ 363752 w 760933"/>
                <a:gd name="connsiteY30" fmla="*/ 2662518 h 2696135"/>
                <a:gd name="connsiteX31" fmla="*/ 377199 w 760933"/>
                <a:gd name="connsiteY31" fmla="*/ 2494430 h 2696135"/>
                <a:gd name="connsiteX32" fmla="*/ 383923 w 760933"/>
                <a:gd name="connsiteY32" fmla="*/ 2010335 h 2696135"/>
                <a:gd name="connsiteX33" fmla="*/ 390646 w 760933"/>
                <a:gd name="connsiteY33" fmla="*/ 1976718 h 2696135"/>
                <a:gd name="connsiteX34" fmla="*/ 397370 w 760933"/>
                <a:gd name="connsiteY34" fmla="*/ 1929653 h 2696135"/>
                <a:gd name="connsiteX35" fmla="*/ 397370 w 760933"/>
                <a:gd name="connsiteY35" fmla="*/ 1869141 h 269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0933" h="2696135">
                  <a:moveTo>
                    <a:pt x="740270" y="0"/>
                  </a:moveTo>
                  <a:cubicBezTo>
                    <a:pt x="742511" y="11206"/>
                    <a:pt x="743379" y="22777"/>
                    <a:pt x="746993" y="33618"/>
                  </a:cubicBezTo>
                  <a:cubicBezTo>
                    <a:pt x="750162" y="43126"/>
                    <a:pt x="760345" y="50490"/>
                    <a:pt x="760440" y="60512"/>
                  </a:cubicBezTo>
                  <a:cubicBezTo>
                    <a:pt x="762596" y="286871"/>
                    <a:pt x="757199" y="513245"/>
                    <a:pt x="753717" y="739588"/>
                  </a:cubicBezTo>
                  <a:cubicBezTo>
                    <a:pt x="752717" y="804613"/>
                    <a:pt x="750703" y="869644"/>
                    <a:pt x="746993" y="934571"/>
                  </a:cubicBezTo>
                  <a:cubicBezTo>
                    <a:pt x="746215" y="948181"/>
                    <a:pt x="749910" y="965272"/>
                    <a:pt x="740270" y="974912"/>
                  </a:cubicBezTo>
                  <a:cubicBezTo>
                    <a:pt x="730630" y="984552"/>
                    <a:pt x="713554" y="981188"/>
                    <a:pt x="699929" y="981635"/>
                  </a:cubicBezTo>
                  <a:cubicBezTo>
                    <a:pt x="576710" y="985675"/>
                    <a:pt x="453399" y="986118"/>
                    <a:pt x="330134" y="988359"/>
                  </a:cubicBezTo>
                  <a:lnTo>
                    <a:pt x="135152" y="981635"/>
                  </a:lnTo>
                  <a:cubicBezTo>
                    <a:pt x="35021" y="976223"/>
                    <a:pt x="127707" y="969119"/>
                    <a:pt x="27576" y="981635"/>
                  </a:cubicBezTo>
                  <a:cubicBezTo>
                    <a:pt x="25335" y="992841"/>
                    <a:pt x="22269" y="1003913"/>
                    <a:pt x="20852" y="1015253"/>
                  </a:cubicBezTo>
                  <a:cubicBezTo>
                    <a:pt x="9068" y="1109529"/>
                    <a:pt x="23223" y="1061932"/>
                    <a:pt x="7405" y="1109383"/>
                  </a:cubicBezTo>
                  <a:cubicBezTo>
                    <a:pt x="5164" y="1183342"/>
                    <a:pt x="682" y="1257266"/>
                    <a:pt x="682" y="1331259"/>
                  </a:cubicBezTo>
                  <a:cubicBezTo>
                    <a:pt x="682" y="1508870"/>
                    <a:pt x="-4582" y="1473032"/>
                    <a:pt x="14129" y="1566583"/>
                  </a:cubicBezTo>
                  <a:cubicBezTo>
                    <a:pt x="22152" y="1662865"/>
                    <a:pt x="25080" y="1652051"/>
                    <a:pt x="14129" y="1761565"/>
                  </a:cubicBezTo>
                  <a:cubicBezTo>
                    <a:pt x="13424" y="1768617"/>
                    <a:pt x="9646" y="1775012"/>
                    <a:pt x="7405" y="1781735"/>
                  </a:cubicBezTo>
                  <a:cubicBezTo>
                    <a:pt x="9646" y="1842247"/>
                    <a:pt x="8477" y="1902982"/>
                    <a:pt x="14129" y="1963271"/>
                  </a:cubicBezTo>
                  <a:cubicBezTo>
                    <a:pt x="15256" y="1975287"/>
                    <a:pt x="23760" y="1985438"/>
                    <a:pt x="27576" y="1996888"/>
                  </a:cubicBezTo>
                  <a:cubicBezTo>
                    <a:pt x="30498" y="2005655"/>
                    <a:pt x="32058" y="2014818"/>
                    <a:pt x="34299" y="2023783"/>
                  </a:cubicBezTo>
                  <a:cubicBezTo>
                    <a:pt x="36540" y="2075330"/>
                    <a:pt x="41023" y="2126828"/>
                    <a:pt x="41023" y="2178424"/>
                  </a:cubicBezTo>
                  <a:cubicBezTo>
                    <a:pt x="41023" y="2198718"/>
                    <a:pt x="36318" y="2218741"/>
                    <a:pt x="34299" y="2238935"/>
                  </a:cubicBezTo>
                  <a:cubicBezTo>
                    <a:pt x="31836" y="2263567"/>
                    <a:pt x="29223" y="2288194"/>
                    <a:pt x="27576" y="2312894"/>
                  </a:cubicBezTo>
                  <a:cubicBezTo>
                    <a:pt x="24740" y="2355441"/>
                    <a:pt x="23093" y="2398059"/>
                    <a:pt x="20852" y="2440641"/>
                  </a:cubicBezTo>
                  <a:cubicBezTo>
                    <a:pt x="23093" y="2503394"/>
                    <a:pt x="23533" y="2566237"/>
                    <a:pt x="27576" y="2628900"/>
                  </a:cubicBezTo>
                  <a:cubicBezTo>
                    <a:pt x="28032" y="2635973"/>
                    <a:pt x="31130" y="2642732"/>
                    <a:pt x="34299" y="2649071"/>
                  </a:cubicBezTo>
                  <a:cubicBezTo>
                    <a:pt x="37913" y="2656298"/>
                    <a:pt x="40894" y="2664958"/>
                    <a:pt x="47746" y="2669241"/>
                  </a:cubicBezTo>
                  <a:cubicBezTo>
                    <a:pt x="71481" y="2684075"/>
                    <a:pt x="109430" y="2684735"/>
                    <a:pt x="135152" y="2689412"/>
                  </a:cubicBezTo>
                  <a:cubicBezTo>
                    <a:pt x="144243" y="2691065"/>
                    <a:pt x="153081" y="2693894"/>
                    <a:pt x="162046" y="2696135"/>
                  </a:cubicBezTo>
                  <a:cubicBezTo>
                    <a:pt x="200146" y="2693894"/>
                    <a:pt x="238501" y="2694348"/>
                    <a:pt x="276346" y="2689412"/>
                  </a:cubicBezTo>
                  <a:cubicBezTo>
                    <a:pt x="290401" y="2687579"/>
                    <a:pt x="303110" y="2680038"/>
                    <a:pt x="316687" y="2675965"/>
                  </a:cubicBezTo>
                  <a:cubicBezTo>
                    <a:pt x="401136" y="2650630"/>
                    <a:pt x="295949" y="2685118"/>
                    <a:pt x="363752" y="2662518"/>
                  </a:cubicBezTo>
                  <a:cubicBezTo>
                    <a:pt x="413920" y="2595629"/>
                    <a:pt x="377199" y="2656493"/>
                    <a:pt x="377199" y="2494430"/>
                  </a:cubicBezTo>
                  <a:cubicBezTo>
                    <a:pt x="377199" y="2333049"/>
                    <a:pt x="379733" y="2171661"/>
                    <a:pt x="383923" y="2010335"/>
                  </a:cubicBezTo>
                  <a:cubicBezTo>
                    <a:pt x="384220" y="1998911"/>
                    <a:pt x="388767" y="1987990"/>
                    <a:pt x="390646" y="1976718"/>
                  </a:cubicBezTo>
                  <a:cubicBezTo>
                    <a:pt x="393251" y="1961086"/>
                    <a:pt x="396381" y="1945470"/>
                    <a:pt x="397370" y="1929653"/>
                  </a:cubicBezTo>
                  <a:cubicBezTo>
                    <a:pt x="398628" y="1909522"/>
                    <a:pt x="397370" y="1889312"/>
                    <a:pt x="397370" y="1869141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B05A0FB6-2994-0A4B-0465-97BD9B190A73}"/>
                </a:ext>
              </a:extLst>
            </p:cNvPr>
            <p:cNvSpPr/>
            <p:nvPr/>
          </p:nvSpPr>
          <p:spPr>
            <a:xfrm>
              <a:off x="1485900" y="719418"/>
              <a:ext cx="914400" cy="2682688"/>
            </a:xfrm>
            <a:custGeom>
              <a:avLst/>
              <a:gdLst>
                <a:gd name="connsiteX0" fmla="*/ 181535 w 914400"/>
                <a:gd name="connsiteY0" fmla="*/ 0 h 2682688"/>
                <a:gd name="connsiteX1" fmla="*/ 174812 w 914400"/>
                <a:gd name="connsiteY1" fmla="*/ 416858 h 2682688"/>
                <a:gd name="connsiteX2" fmla="*/ 168088 w 914400"/>
                <a:gd name="connsiteY2" fmla="*/ 497541 h 2682688"/>
                <a:gd name="connsiteX3" fmla="*/ 181535 w 914400"/>
                <a:gd name="connsiteY3" fmla="*/ 632011 h 2682688"/>
                <a:gd name="connsiteX4" fmla="*/ 188259 w 914400"/>
                <a:gd name="connsiteY4" fmla="*/ 874058 h 2682688"/>
                <a:gd name="connsiteX5" fmla="*/ 194982 w 914400"/>
                <a:gd name="connsiteY5" fmla="*/ 968188 h 2682688"/>
                <a:gd name="connsiteX6" fmla="*/ 221876 w 914400"/>
                <a:gd name="connsiteY6" fmla="*/ 981635 h 2682688"/>
                <a:gd name="connsiteX7" fmla="*/ 282388 w 914400"/>
                <a:gd name="connsiteY7" fmla="*/ 995082 h 2682688"/>
                <a:gd name="connsiteX8" fmla="*/ 302559 w 914400"/>
                <a:gd name="connsiteY8" fmla="*/ 1001806 h 2682688"/>
                <a:gd name="connsiteX9" fmla="*/ 342900 w 914400"/>
                <a:gd name="connsiteY9" fmla="*/ 995082 h 2682688"/>
                <a:gd name="connsiteX10" fmla="*/ 504265 w 914400"/>
                <a:gd name="connsiteY10" fmla="*/ 974911 h 2682688"/>
                <a:gd name="connsiteX11" fmla="*/ 712694 w 914400"/>
                <a:gd name="connsiteY11" fmla="*/ 981635 h 2682688"/>
                <a:gd name="connsiteX12" fmla="*/ 753035 w 914400"/>
                <a:gd name="connsiteY12" fmla="*/ 988358 h 2682688"/>
                <a:gd name="connsiteX13" fmla="*/ 826994 w 914400"/>
                <a:gd name="connsiteY13" fmla="*/ 995082 h 2682688"/>
                <a:gd name="connsiteX14" fmla="*/ 880782 w 914400"/>
                <a:gd name="connsiteY14" fmla="*/ 1001806 h 2682688"/>
                <a:gd name="connsiteX15" fmla="*/ 894229 w 914400"/>
                <a:gd name="connsiteY15" fmla="*/ 981635 h 2682688"/>
                <a:gd name="connsiteX16" fmla="*/ 914400 w 914400"/>
                <a:gd name="connsiteY16" fmla="*/ 1021976 h 2682688"/>
                <a:gd name="connsiteX17" fmla="*/ 907676 w 914400"/>
                <a:gd name="connsiteY17" fmla="*/ 1277470 h 2682688"/>
                <a:gd name="connsiteX18" fmla="*/ 894229 w 914400"/>
                <a:gd name="connsiteY18" fmla="*/ 1344706 h 2682688"/>
                <a:gd name="connsiteX19" fmla="*/ 880782 w 914400"/>
                <a:gd name="connsiteY19" fmla="*/ 1532964 h 2682688"/>
                <a:gd name="connsiteX20" fmla="*/ 874059 w 914400"/>
                <a:gd name="connsiteY20" fmla="*/ 1559858 h 2682688"/>
                <a:gd name="connsiteX21" fmla="*/ 867335 w 914400"/>
                <a:gd name="connsiteY21" fmla="*/ 1593476 h 2682688"/>
                <a:gd name="connsiteX22" fmla="*/ 880782 w 914400"/>
                <a:gd name="connsiteY22" fmla="*/ 1869141 h 2682688"/>
                <a:gd name="connsiteX23" fmla="*/ 894229 w 914400"/>
                <a:gd name="connsiteY23" fmla="*/ 1902758 h 2682688"/>
                <a:gd name="connsiteX24" fmla="*/ 887506 w 914400"/>
                <a:gd name="connsiteY24" fmla="*/ 2104464 h 2682688"/>
                <a:gd name="connsiteX25" fmla="*/ 874059 w 914400"/>
                <a:gd name="connsiteY25" fmla="*/ 2366682 h 2682688"/>
                <a:gd name="connsiteX26" fmla="*/ 867335 w 914400"/>
                <a:gd name="connsiteY26" fmla="*/ 2393576 h 2682688"/>
                <a:gd name="connsiteX27" fmla="*/ 840441 w 914400"/>
                <a:gd name="connsiteY27" fmla="*/ 2682688 h 2682688"/>
                <a:gd name="connsiteX28" fmla="*/ 558053 w 914400"/>
                <a:gd name="connsiteY28" fmla="*/ 2669241 h 2682688"/>
                <a:gd name="connsiteX29" fmla="*/ 531159 w 914400"/>
                <a:gd name="connsiteY29" fmla="*/ 2662517 h 2682688"/>
                <a:gd name="connsiteX30" fmla="*/ 450476 w 914400"/>
                <a:gd name="connsiteY30" fmla="*/ 2655794 h 2682688"/>
                <a:gd name="connsiteX31" fmla="*/ 430306 w 914400"/>
                <a:gd name="connsiteY31" fmla="*/ 2649070 h 2682688"/>
                <a:gd name="connsiteX32" fmla="*/ 282388 w 914400"/>
                <a:gd name="connsiteY32" fmla="*/ 2635623 h 2682688"/>
                <a:gd name="connsiteX33" fmla="*/ 262218 w 914400"/>
                <a:gd name="connsiteY33" fmla="*/ 2628900 h 2682688"/>
                <a:gd name="connsiteX34" fmla="*/ 0 w 914400"/>
                <a:gd name="connsiteY34" fmla="*/ 2615453 h 2682688"/>
                <a:gd name="connsiteX35" fmla="*/ 6724 w 914400"/>
                <a:gd name="connsiteY35" fmla="*/ 2588558 h 2682688"/>
                <a:gd name="connsiteX36" fmla="*/ 40341 w 914400"/>
                <a:gd name="connsiteY36" fmla="*/ 2494429 h 2682688"/>
                <a:gd name="connsiteX37" fmla="*/ 47065 w 914400"/>
                <a:gd name="connsiteY37" fmla="*/ 2407023 h 2682688"/>
                <a:gd name="connsiteX38" fmla="*/ 33618 w 914400"/>
                <a:gd name="connsiteY38" fmla="*/ 2117911 h 2682688"/>
                <a:gd name="connsiteX39" fmla="*/ 26894 w 914400"/>
                <a:gd name="connsiteY39" fmla="*/ 1882588 h 268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14400" h="2682688">
                  <a:moveTo>
                    <a:pt x="181535" y="0"/>
                  </a:moveTo>
                  <a:cubicBezTo>
                    <a:pt x="179294" y="138953"/>
                    <a:pt x="178567" y="277938"/>
                    <a:pt x="174812" y="416858"/>
                  </a:cubicBezTo>
                  <a:cubicBezTo>
                    <a:pt x="174083" y="443836"/>
                    <a:pt x="168088" y="470553"/>
                    <a:pt x="168088" y="497541"/>
                  </a:cubicBezTo>
                  <a:cubicBezTo>
                    <a:pt x="168088" y="597494"/>
                    <a:pt x="164069" y="579611"/>
                    <a:pt x="181535" y="632011"/>
                  </a:cubicBezTo>
                  <a:cubicBezTo>
                    <a:pt x="183776" y="712693"/>
                    <a:pt x="185033" y="793409"/>
                    <a:pt x="188259" y="874058"/>
                  </a:cubicBezTo>
                  <a:cubicBezTo>
                    <a:pt x="189516" y="905489"/>
                    <a:pt x="185599" y="938163"/>
                    <a:pt x="194982" y="968188"/>
                  </a:cubicBezTo>
                  <a:cubicBezTo>
                    <a:pt x="197971" y="977755"/>
                    <a:pt x="212664" y="977687"/>
                    <a:pt x="221876" y="981635"/>
                  </a:cubicBezTo>
                  <a:cubicBezTo>
                    <a:pt x="246322" y="992112"/>
                    <a:pt x="251709" y="988264"/>
                    <a:pt x="282388" y="995082"/>
                  </a:cubicBezTo>
                  <a:cubicBezTo>
                    <a:pt x="289307" y="996620"/>
                    <a:pt x="295835" y="999565"/>
                    <a:pt x="302559" y="1001806"/>
                  </a:cubicBezTo>
                  <a:cubicBezTo>
                    <a:pt x="316006" y="999565"/>
                    <a:pt x="329365" y="996706"/>
                    <a:pt x="342900" y="995082"/>
                  </a:cubicBezTo>
                  <a:cubicBezTo>
                    <a:pt x="507640" y="975313"/>
                    <a:pt x="421821" y="991401"/>
                    <a:pt x="504265" y="974911"/>
                  </a:cubicBezTo>
                  <a:cubicBezTo>
                    <a:pt x="573741" y="977152"/>
                    <a:pt x="643283" y="977883"/>
                    <a:pt x="712694" y="981635"/>
                  </a:cubicBezTo>
                  <a:cubicBezTo>
                    <a:pt x="726307" y="982371"/>
                    <a:pt x="739496" y="986765"/>
                    <a:pt x="753035" y="988358"/>
                  </a:cubicBezTo>
                  <a:cubicBezTo>
                    <a:pt x="777620" y="991250"/>
                    <a:pt x="802375" y="992490"/>
                    <a:pt x="826994" y="995082"/>
                  </a:cubicBezTo>
                  <a:cubicBezTo>
                    <a:pt x="844964" y="996974"/>
                    <a:pt x="862853" y="999565"/>
                    <a:pt x="880782" y="1001806"/>
                  </a:cubicBezTo>
                  <a:cubicBezTo>
                    <a:pt x="885264" y="995082"/>
                    <a:pt x="886148" y="981635"/>
                    <a:pt x="894229" y="981635"/>
                  </a:cubicBezTo>
                  <a:cubicBezTo>
                    <a:pt x="902917" y="981635"/>
                    <a:pt x="912742" y="1017002"/>
                    <a:pt x="914400" y="1021976"/>
                  </a:cubicBezTo>
                  <a:cubicBezTo>
                    <a:pt x="912159" y="1107141"/>
                    <a:pt x="912990" y="1192442"/>
                    <a:pt x="907676" y="1277470"/>
                  </a:cubicBezTo>
                  <a:cubicBezTo>
                    <a:pt x="906250" y="1300281"/>
                    <a:pt x="894229" y="1344706"/>
                    <a:pt x="894229" y="1344706"/>
                  </a:cubicBezTo>
                  <a:cubicBezTo>
                    <a:pt x="891833" y="1385449"/>
                    <a:pt x="887213" y="1484734"/>
                    <a:pt x="880782" y="1532964"/>
                  </a:cubicBezTo>
                  <a:cubicBezTo>
                    <a:pt x="879561" y="1542123"/>
                    <a:pt x="876064" y="1550838"/>
                    <a:pt x="874059" y="1559858"/>
                  </a:cubicBezTo>
                  <a:cubicBezTo>
                    <a:pt x="871580" y="1571014"/>
                    <a:pt x="869576" y="1582270"/>
                    <a:pt x="867335" y="1593476"/>
                  </a:cubicBezTo>
                  <a:cubicBezTo>
                    <a:pt x="870425" y="1710896"/>
                    <a:pt x="847438" y="1780223"/>
                    <a:pt x="880782" y="1869141"/>
                  </a:cubicBezTo>
                  <a:cubicBezTo>
                    <a:pt x="885020" y="1880441"/>
                    <a:pt x="889747" y="1891552"/>
                    <a:pt x="894229" y="1902758"/>
                  </a:cubicBezTo>
                  <a:cubicBezTo>
                    <a:pt x="909406" y="2008987"/>
                    <a:pt x="898621" y="1908103"/>
                    <a:pt x="887506" y="2104464"/>
                  </a:cubicBezTo>
                  <a:cubicBezTo>
                    <a:pt x="882439" y="2193985"/>
                    <a:pt x="887507" y="2279272"/>
                    <a:pt x="874059" y="2366682"/>
                  </a:cubicBezTo>
                  <a:cubicBezTo>
                    <a:pt x="872654" y="2375815"/>
                    <a:pt x="869576" y="2384611"/>
                    <a:pt x="867335" y="2393576"/>
                  </a:cubicBezTo>
                  <a:cubicBezTo>
                    <a:pt x="881430" y="2689581"/>
                    <a:pt x="973736" y="2660471"/>
                    <a:pt x="840441" y="2682688"/>
                  </a:cubicBezTo>
                  <a:cubicBezTo>
                    <a:pt x="720325" y="2658663"/>
                    <a:pt x="855676" y="2683759"/>
                    <a:pt x="558053" y="2669241"/>
                  </a:cubicBezTo>
                  <a:cubicBezTo>
                    <a:pt x="548823" y="2668791"/>
                    <a:pt x="540328" y="2663663"/>
                    <a:pt x="531159" y="2662517"/>
                  </a:cubicBezTo>
                  <a:cubicBezTo>
                    <a:pt x="504380" y="2659170"/>
                    <a:pt x="477370" y="2658035"/>
                    <a:pt x="450476" y="2655794"/>
                  </a:cubicBezTo>
                  <a:cubicBezTo>
                    <a:pt x="443753" y="2653553"/>
                    <a:pt x="437181" y="2650789"/>
                    <a:pt x="430306" y="2649070"/>
                  </a:cubicBezTo>
                  <a:cubicBezTo>
                    <a:pt x="377851" y="2635956"/>
                    <a:pt x="346019" y="2639366"/>
                    <a:pt x="282388" y="2635623"/>
                  </a:cubicBezTo>
                  <a:cubicBezTo>
                    <a:pt x="275665" y="2633382"/>
                    <a:pt x="269093" y="2630619"/>
                    <a:pt x="262218" y="2628900"/>
                  </a:cubicBezTo>
                  <a:cubicBezTo>
                    <a:pt x="178405" y="2607947"/>
                    <a:pt x="76204" y="2617694"/>
                    <a:pt x="0" y="2615453"/>
                  </a:cubicBezTo>
                  <a:cubicBezTo>
                    <a:pt x="2241" y="2606488"/>
                    <a:pt x="4006" y="2597390"/>
                    <a:pt x="6724" y="2588558"/>
                  </a:cubicBezTo>
                  <a:cubicBezTo>
                    <a:pt x="22716" y="2536584"/>
                    <a:pt x="23536" y="2536442"/>
                    <a:pt x="40341" y="2494429"/>
                  </a:cubicBezTo>
                  <a:cubicBezTo>
                    <a:pt x="42582" y="2465294"/>
                    <a:pt x="47065" y="2436244"/>
                    <a:pt x="47065" y="2407023"/>
                  </a:cubicBezTo>
                  <a:cubicBezTo>
                    <a:pt x="47065" y="2211564"/>
                    <a:pt x="48406" y="2236229"/>
                    <a:pt x="33618" y="2117911"/>
                  </a:cubicBezTo>
                  <a:lnTo>
                    <a:pt x="26894" y="1882588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82B5CA7-D8F6-E51E-FF91-D289ED60347D}"/>
              </a:ext>
            </a:extLst>
          </p:cNvPr>
          <p:cNvGrpSpPr/>
          <p:nvPr/>
        </p:nvGrpSpPr>
        <p:grpSpPr>
          <a:xfrm>
            <a:off x="3011161" y="20598"/>
            <a:ext cx="1743578" cy="2678018"/>
            <a:chOff x="2980572" y="719418"/>
            <a:chExt cx="1743578" cy="2678018"/>
          </a:xfrm>
        </p:grpSpPr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968ED6EE-FAAA-05AA-9385-4F820238F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4114" y="2010257"/>
              <a:ext cx="773457" cy="1387179"/>
            </a:xfrm>
            <a:prstGeom prst="rect">
              <a:avLst/>
            </a:prstGeom>
          </p:spPr>
        </p:pic>
        <p:cxnSp>
          <p:nvCxnSpPr>
            <p:cNvPr id="60" name="Gerade Verbindung mit Pfeil 59">
              <a:extLst>
                <a:ext uri="{FF2B5EF4-FFF2-40B4-BE49-F238E27FC236}">
                  <a16:creationId xmlns:a16="http://schemas.microsoft.com/office/drawing/2014/main" id="{6DE94916-C0C9-B737-BA4D-E651F6F240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1784" y="1773613"/>
              <a:ext cx="13141" cy="711512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2E3F5A6F-24FA-600E-1B1A-58F90630849E}"/>
                </a:ext>
              </a:extLst>
            </p:cNvPr>
            <p:cNvSpPr txBox="1"/>
            <p:nvPr/>
          </p:nvSpPr>
          <p:spPr>
            <a:xfrm>
              <a:off x="2980572" y="1462247"/>
              <a:ext cx="429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b="1" i="1" dirty="0">
                  <a:solidFill>
                    <a:srgbClr val="0070C0"/>
                  </a:solidFill>
                </a:rPr>
                <a:t>v’</a:t>
              </a:r>
            </a:p>
          </p:txBody>
        </p:sp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CBA72D4A-7F99-7A57-6937-EECC1E06AA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0411" y="719418"/>
              <a:ext cx="5963" cy="9693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448AD25E-C697-01EA-7233-08C9A477BAEA}"/>
                </a:ext>
              </a:extLst>
            </p:cNvPr>
            <p:cNvSpPr/>
            <p:nvPr/>
          </p:nvSpPr>
          <p:spPr>
            <a:xfrm>
              <a:off x="3283990" y="1679148"/>
              <a:ext cx="1440160" cy="16966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5F0DD5F4-FE99-C4D1-EA18-6B98BC2F34EA}"/>
              </a:ext>
            </a:extLst>
          </p:cNvPr>
          <p:cNvGrpSpPr/>
          <p:nvPr/>
        </p:nvGrpSpPr>
        <p:grpSpPr>
          <a:xfrm>
            <a:off x="3302003" y="-7778"/>
            <a:ext cx="1479858" cy="2702858"/>
            <a:chOff x="3265842" y="701287"/>
            <a:chExt cx="1479858" cy="2702858"/>
          </a:xfrm>
        </p:grpSpPr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55847173-7E44-578D-6947-DA4D18EEE8BB}"/>
                </a:ext>
              </a:extLst>
            </p:cNvPr>
            <p:cNvSpPr/>
            <p:nvPr/>
          </p:nvSpPr>
          <p:spPr>
            <a:xfrm>
              <a:off x="3265842" y="708010"/>
              <a:ext cx="760933" cy="2696135"/>
            </a:xfrm>
            <a:custGeom>
              <a:avLst/>
              <a:gdLst>
                <a:gd name="connsiteX0" fmla="*/ 740270 w 760933"/>
                <a:gd name="connsiteY0" fmla="*/ 0 h 2696135"/>
                <a:gd name="connsiteX1" fmla="*/ 746993 w 760933"/>
                <a:gd name="connsiteY1" fmla="*/ 33618 h 2696135"/>
                <a:gd name="connsiteX2" fmla="*/ 760440 w 760933"/>
                <a:gd name="connsiteY2" fmla="*/ 60512 h 2696135"/>
                <a:gd name="connsiteX3" fmla="*/ 753717 w 760933"/>
                <a:gd name="connsiteY3" fmla="*/ 739588 h 2696135"/>
                <a:gd name="connsiteX4" fmla="*/ 746993 w 760933"/>
                <a:gd name="connsiteY4" fmla="*/ 934571 h 2696135"/>
                <a:gd name="connsiteX5" fmla="*/ 740270 w 760933"/>
                <a:gd name="connsiteY5" fmla="*/ 974912 h 2696135"/>
                <a:gd name="connsiteX6" fmla="*/ 699929 w 760933"/>
                <a:gd name="connsiteY6" fmla="*/ 981635 h 2696135"/>
                <a:gd name="connsiteX7" fmla="*/ 330134 w 760933"/>
                <a:gd name="connsiteY7" fmla="*/ 988359 h 2696135"/>
                <a:gd name="connsiteX8" fmla="*/ 135152 w 760933"/>
                <a:gd name="connsiteY8" fmla="*/ 981635 h 2696135"/>
                <a:gd name="connsiteX9" fmla="*/ 27576 w 760933"/>
                <a:gd name="connsiteY9" fmla="*/ 981635 h 2696135"/>
                <a:gd name="connsiteX10" fmla="*/ 20852 w 760933"/>
                <a:gd name="connsiteY10" fmla="*/ 1015253 h 2696135"/>
                <a:gd name="connsiteX11" fmla="*/ 7405 w 760933"/>
                <a:gd name="connsiteY11" fmla="*/ 1109383 h 2696135"/>
                <a:gd name="connsiteX12" fmla="*/ 682 w 760933"/>
                <a:gd name="connsiteY12" fmla="*/ 1331259 h 2696135"/>
                <a:gd name="connsiteX13" fmla="*/ 14129 w 760933"/>
                <a:gd name="connsiteY13" fmla="*/ 1566583 h 2696135"/>
                <a:gd name="connsiteX14" fmla="*/ 14129 w 760933"/>
                <a:gd name="connsiteY14" fmla="*/ 1761565 h 2696135"/>
                <a:gd name="connsiteX15" fmla="*/ 7405 w 760933"/>
                <a:gd name="connsiteY15" fmla="*/ 1781735 h 2696135"/>
                <a:gd name="connsiteX16" fmla="*/ 14129 w 760933"/>
                <a:gd name="connsiteY16" fmla="*/ 1963271 h 2696135"/>
                <a:gd name="connsiteX17" fmla="*/ 27576 w 760933"/>
                <a:gd name="connsiteY17" fmla="*/ 1996888 h 2696135"/>
                <a:gd name="connsiteX18" fmla="*/ 34299 w 760933"/>
                <a:gd name="connsiteY18" fmla="*/ 2023783 h 2696135"/>
                <a:gd name="connsiteX19" fmla="*/ 41023 w 760933"/>
                <a:gd name="connsiteY19" fmla="*/ 2178424 h 2696135"/>
                <a:gd name="connsiteX20" fmla="*/ 34299 w 760933"/>
                <a:gd name="connsiteY20" fmla="*/ 2238935 h 2696135"/>
                <a:gd name="connsiteX21" fmla="*/ 27576 w 760933"/>
                <a:gd name="connsiteY21" fmla="*/ 2312894 h 2696135"/>
                <a:gd name="connsiteX22" fmla="*/ 20852 w 760933"/>
                <a:gd name="connsiteY22" fmla="*/ 2440641 h 2696135"/>
                <a:gd name="connsiteX23" fmla="*/ 27576 w 760933"/>
                <a:gd name="connsiteY23" fmla="*/ 2628900 h 2696135"/>
                <a:gd name="connsiteX24" fmla="*/ 34299 w 760933"/>
                <a:gd name="connsiteY24" fmla="*/ 2649071 h 2696135"/>
                <a:gd name="connsiteX25" fmla="*/ 47746 w 760933"/>
                <a:gd name="connsiteY25" fmla="*/ 2669241 h 2696135"/>
                <a:gd name="connsiteX26" fmla="*/ 135152 w 760933"/>
                <a:gd name="connsiteY26" fmla="*/ 2689412 h 2696135"/>
                <a:gd name="connsiteX27" fmla="*/ 162046 w 760933"/>
                <a:gd name="connsiteY27" fmla="*/ 2696135 h 2696135"/>
                <a:gd name="connsiteX28" fmla="*/ 276346 w 760933"/>
                <a:gd name="connsiteY28" fmla="*/ 2689412 h 2696135"/>
                <a:gd name="connsiteX29" fmla="*/ 316687 w 760933"/>
                <a:gd name="connsiteY29" fmla="*/ 2675965 h 2696135"/>
                <a:gd name="connsiteX30" fmla="*/ 363752 w 760933"/>
                <a:gd name="connsiteY30" fmla="*/ 2662518 h 2696135"/>
                <a:gd name="connsiteX31" fmla="*/ 377199 w 760933"/>
                <a:gd name="connsiteY31" fmla="*/ 2494430 h 2696135"/>
                <a:gd name="connsiteX32" fmla="*/ 383923 w 760933"/>
                <a:gd name="connsiteY32" fmla="*/ 2010335 h 2696135"/>
                <a:gd name="connsiteX33" fmla="*/ 390646 w 760933"/>
                <a:gd name="connsiteY33" fmla="*/ 1976718 h 2696135"/>
                <a:gd name="connsiteX34" fmla="*/ 397370 w 760933"/>
                <a:gd name="connsiteY34" fmla="*/ 1929653 h 2696135"/>
                <a:gd name="connsiteX35" fmla="*/ 397370 w 760933"/>
                <a:gd name="connsiteY35" fmla="*/ 1869141 h 269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60933" h="2696135">
                  <a:moveTo>
                    <a:pt x="740270" y="0"/>
                  </a:moveTo>
                  <a:cubicBezTo>
                    <a:pt x="742511" y="11206"/>
                    <a:pt x="743379" y="22777"/>
                    <a:pt x="746993" y="33618"/>
                  </a:cubicBezTo>
                  <a:cubicBezTo>
                    <a:pt x="750162" y="43126"/>
                    <a:pt x="760345" y="50490"/>
                    <a:pt x="760440" y="60512"/>
                  </a:cubicBezTo>
                  <a:cubicBezTo>
                    <a:pt x="762596" y="286871"/>
                    <a:pt x="757199" y="513245"/>
                    <a:pt x="753717" y="739588"/>
                  </a:cubicBezTo>
                  <a:cubicBezTo>
                    <a:pt x="752717" y="804613"/>
                    <a:pt x="750703" y="869644"/>
                    <a:pt x="746993" y="934571"/>
                  </a:cubicBezTo>
                  <a:cubicBezTo>
                    <a:pt x="746215" y="948181"/>
                    <a:pt x="749910" y="965272"/>
                    <a:pt x="740270" y="974912"/>
                  </a:cubicBezTo>
                  <a:cubicBezTo>
                    <a:pt x="730630" y="984552"/>
                    <a:pt x="713554" y="981188"/>
                    <a:pt x="699929" y="981635"/>
                  </a:cubicBezTo>
                  <a:cubicBezTo>
                    <a:pt x="576710" y="985675"/>
                    <a:pt x="453399" y="986118"/>
                    <a:pt x="330134" y="988359"/>
                  </a:cubicBezTo>
                  <a:lnTo>
                    <a:pt x="135152" y="981635"/>
                  </a:lnTo>
                  <a:cubicBezTo>
                    <a:pt x="35021" y="976223"/>
                    <a:pt x="127707" y="969119"/>
                    <a:pt x="27576" y="981635"/>
                  </a:cubicBezTo>
                  <a:cubicBezTo>
                    <a:pt x="25335" y="992841"/>
                    <a:pt x="22269" y="1003913"/>
                    <a:pt x="20852" y="1015253"/>
                  </a:cubicBezTo>
                  <a:cubicBezTo>
                    <a:pt x="9068" y="1109529"/>
                    <a:pt x="23223" y="1061932"/>
                    <a:pt x="7405" y="1109383"/>
                  </a:cubicBezTo>
                  <a:cubicBezTo>
                    <a:pt x="5164" y="1183342"/>
                    <a:pt x="682" y="1257266"/>
                    <a:pt x="682" y="1331259"/>
                  </a:cubicBezTo>
                  <a:cubicBezTo>
                    <a:pt x="682" y="1508870"/>
                    <a:pt x="-4582" y="1473032"/>
                    <a:pt x="14129" y="1566583"/>
                  </a:cubicBezTo>
                  <a:cubicBezTo>
                    <a:pt x="22152" y="1662865"/>
                    <a:pt x="25080" y="1652051"/>
                    <a:pt x="14129" y="1761565"/>
                  </a:cubicBezTo>
                  <a:cubicBezTo>
                    <a:pt x="13424" y="1768617"/>
                    <a:pt x="9646" y="1775012"/>
                    <a:pt x="7405" y="1781735"/>
                  </a:cubicBezTo>
                  <a:cubicBezTo>
                    <a:pt x="9646" y="1842247"/>
                    <a:pt x="8477" y="1902982"/>
                    <a:pt x="14129" y="1963271"/>
                  </a:cubicBezTo>
                  <a:cubicBezTo>
                    <a:pt x="15256" y="1975287"/>
                    <a:pt x="23760" y="1985438"/>
                    <a:pt x="27576" y="1996888"/>
                  </a:cubicBezTo>
                  <a:cubicBezTo>
                    <a:pt x="30498" y="2005655"/>
                    <a:pt x="32058" y="2014818"/>
                    <a:pt x="34299" y="2023783"/>
                  </a:cubicBezTo>
                  <a:cubicBezTo>
                    <a:pt x="36540" y="2075330"/>
                    <a:pt x="41023" y="2126828"/>
                    <a:pt x="41023" y="2178424"/>
                  </a:cubicBezTo>
                  <a:cubicBezTo>
                    <a:pt x="41023" y="2198718"/>
                    <a:pt x="36318" y="2218741"/>
                    <a:pt x="34299" y="2238935"/>
                  </a:cubicBezTo>
                  <a:cubicBezTo>
                    <a:pt x="31836" y="2263567"/>
                    <a:pt x="29223" y="2288194"/>
                    <a:pt x="27576" y="2312894"/>
                  </a:cubicBezTo>
                  <a:cubicBezTo>
                    <a:pt x="24740" y="2355441"/>
                    <a:pt x="23093" y="2398059"/>
                    <a:pt x="20852" y="2440641"/>
                  </a:cubicBezTo>
                  <a:cubicBezTo>
                    <a:pt x="23093" y="2503394"/>
                    <a:pt x="23533" y="2566237"/>
                    <a:pt x="27576" y="2628900"/>
                  </a:cubicBezTo>
                  <a:cubicBezTo>
                    <a:pt x="28032" y="2635973"/>
                    <a:pt x="31130" y="2642732"/>
                    <a:pt x="34299" y="2649071"/>
                  </a:cubicBezTo>
                  <a:cubicBezTo>
                    <a:pt x="37913" y="2656298"/>
                    <a:pt x="40894" y="2664958"/>
                    <a:pt x="47746" y="2669241"/>
                  </a:cubicBezTo>
                  <a:cubicBezTo>
                    <a:pt x="71481" y="2684075"/>
                    <a:pt x="109430" y="2684735"/>
                    <a:pt x="135152" y="2689412"/>
                  </a:cubicBezTo>
                  <a:cubicBezTo>
                    <a:pt x="144243" y="2691065"/>
                    <a:pt x="153081" y="2693894"/>
                    <a:pt x="162046" y="2696135"/>
                  </a:cubicBezTo>
                  <a:cubicBezTo>
                    <a:pt x="200146" y="2693894"/>
                    <a:pt x="238501" y="2694348"/>
                    <a:pt x="276346" y="2689412"/>
                  </a:cubicBezTo>
                  <a:cubicBezTo>
                    <a:pt x="290401" y="2687579"/>
                    <a:pt x="303110" y="2680038"/>
                    <a:pt x="316687" y="2675965"/>
                  </a:cubicBezTo>
                  <a:cubicBezTo>
                    <a:pt x="401136" y="2650630"/>
                    <a:pt x="295949" y="2685118"/>
                    <a:pt x="363752" y="2662518"/>
                  </a:cubicBezTo>
                  <a:cubicBezTo>
                    <a:pt x="413920" y="2595629"/>
                    <a:pt x="377199" y="2656493"/>
                    <a:pt x="377199" y="2494430"/>
                  </a:cubicBezTo>
                  <a:cubicBezTo>
                    <a:pt x="377199" y="2333049"/>
                    <a:pt x="379733" y="2171661"/>
                    <a:pt x="383923" y="2010335"/>
                  </a:cubicBezTo>
                  <a:cubicBezTo>
                    <a:pt x="384220" y="1998911"/>
                    <a:pt x="388767" y="1987990"/>
                    <a:pt x="390646" y="1976718"/>
                  </a:cubicBezTo>
                  <a:cubicBezTo>
                    <a:pt x="393251" y="1961086"/>
                    <a:pt x="396381" y="1945470"/>
                    <a:pt x="397370" y="1929653"/>
                  </a:cubicBezTo>
                  <a:cubicBezTo>
                    <a:pt x="398628" y="1909522"/>
                    <a:pt x="397370" y="1889312"/>
                    <a:pt x="397370" y="1869141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0A96951A-7E49-6666-ABBC-6FFCCF0AC85A}"/>
                </a:ext>
              </a:extLst>
            </p:cNvPr>
            <p:cNvSpPr/>
            <p:nvPr/>
          </p:nvSpPr>
          <p:spPr>
            <a:xfrm>
              <a:off x="3831300" y="701287"/>
              <a:ext cx="914400" cy="2682688"/>
            </a:xfrm>
            <a:custGeom>
              <a:avLst/>
              <a:gdLst>
                <a:gd name="connsiteX0" fmla="*/ 181535 w 914400"/>
                <a:gd name="connsiteY0" fmla="*/ 0 h 2682688"/>
                <a:gd name="connsiteX1" fmla="*/ 174812 w 914400"/>
                <a:gd name="connsiteY1" fmla="*/ 416858 h 2682688"/>
                <a:gd name="connsiteX2" fmla="*/ 168088 w 914400"/>
                <a:gd name="connsiteY2" fmla="*/ 497541 h 2682688"/>
                <a:gd name="connsiteX3" fmla="*/ 181535 w 914400"/>
                <a:gd name="connsiteY3" fmla="*/ 632011 h 2682688"/>
                <a:gd name="connsiteX4" fmla="*/ 188259 w 914400"/>
                <a:gd name="connsiteY4" fmla="*/ 874058 h 2682688"/>
                <a:gd name="connsiteX5" fmla="*/ 194982 w 914400"/>
                <a:gd name="connsiteY5" fmla="*/ 968188 h 2682688"/>
                <a:gd name="connsiteX6" fmla="*/ 221876 w 914400"/>
                <a:gd name="connsiteY6" fmla="*/ 981635 h 2682688"/>
                <a:gd name="connsiteX7" fmla="*/ 282388 w 914400"/>
                <a:gd name="connsiteY7" fmla="*/ 995082 h 2682688"/>
                <a:gd name="connsiteX8" fmla="*/ 302559 w 914400"/>
                <a:gd name="connsiteY8" fmla="*/ 1001806 h 2682688"/>
                <a:gd name="connsiteX9" fmla="*/ 342900 w 914400"/>
                <a:gd name="connsiteY9" fmla="*/ 995082 h 2682688"/>
                <a:gd name="connsiteX10" fmla="*/ 504265 w 914400"/>
                <a:gd name="connsiteY10" fmla="*/ 974911 h 2682688"/>
                <a:gd name="connsiteX11" fmla="*/ 712694 w 914400"/>
                <a:gd name="connsiteY11" fmla="*/ 981635 h 2682688"/>
                <a:gd name="connsiteX12" fmla="*/ 753035 w 914400"/>
                <a:gd name="connsiteY12" fmla="*/ 988358 h 2682688"/>
                <a:gd name="connsiteX13" fmla="*/ 826994 w 914400"/>
                <a:gd name="connsiteY13" fmla="*/ 995082 h 2682688"/>
                <a:gd name="connsiteX14" fmla="*/ 880782 w 914400"/>
                <a:gd name="connsiteY14" fmla="*/ 1001806 h 2682688"/>
                <a:gd name="connsiteX15" fmla="*/ 894229 w 914400"/>
                <a:gd name="connsiteY15" fmla="*/ 981635 h 2682688"/>
                <a:gd name="connsiteX16" fmla="*/ 914400 w 914400"/>
                <a:gd name="connsiteY16" fmla="*/ 1021976 h 2682688"/>
                <a:gd name="connsiteX17" fmla="*/ 907676 w 914400"/>
                <a:gd name="connsiteY17" fmla="*/ 1277470 h 2682688"/>
                <a:gd name="connsiteX18" fmla="*/ 894229 w 914400"/>
                <a:gd name="connsiteY18" fmla="*/ 1344706 h 2682688"/>
                <a:gd name="connsiteX19" fmla="*/ 880782 w 914400"/>
                <a:gd name="connsiteY19" fmla="*/ 1532964 h 2682688"/>
                <a:gd name="connsiteX20" fmla="*/ 874059 w 914400"/>
                <a:gd name="connsiteY20" fmla="*/ 1559858 h 2682688"/>
                <a:gd name="connsiteX21" fmla="*/ 867335 w 914400"/>
                <a:gd name="connsiteY21" fmla="*/ 1593476 h 2682688"/>
                <a:gd name="connsiteX22" fmla="*/ 880782 w 914400"/>
                <a:gd name="connsiteY22" fmla="*/ 1869141 h 2682688"/>
                <a:gd name="connsiteX23" fmla="*/ 894229 w 914400"/>
                <a:gd name="connsiteY23" fmla="*/ 1902758 h 2682688"/>
                <a:gd name="connsiteX24" fmla="*/ 887506 w 914400"/>
                <a:gd name="connsiteY24" fmla="*/ 2104464 h 2682688"/>
                <a:gd name="connsiteX25" fmla="*/ 874059 w 914400"/>
                <a:gd name="connsiteY25" fmla="*/ 2366682 h 2682688"/>
                <a:gd name="connsiteX26" fmla="*/ 867335 w 914400"/>
                <a:gd name="connsiteY26" fmla="*/ 2393576 h 2682688"/>
                <a:gd name="connsiteX27" fmla="*/ 840441 w 914400"/>
                <a:gd name="connsiteY27" fmla="*/ 2682688 h 2682688"/>
                <a:gd name="connsiteX28" fmla="*/ 558053 w 914400"/>
                <a:gd name="connsiteY28" fmla="*/ 2669241 h 2682688"/>
                <a:gd name="connsiteX29" fmla="*/ 531159 w 914400"/>
                <a:gd name="connsiteY29" fmla="*/ 2662517 h 2682688"/>
                <a:gd name="connsiteX30" fmla="*/ 450476 w 914400"/>
                <a:gd name="connsiteY30" fmla="*/ 2655794 h 2682688"/>
                <a:gd name="connsiteX31" fmla="*/ 430306 w 914400"/>
                <a:gd name="connsiteY31" fmla="*/ 2649070 h 2682688"/>
                <a:gd name="connsiteX32" fmla="*/ 282388 w 914400"/>
                <a:gd name="connsiteY32" fmla="*/ 2635623 h 2682688"/>
                <a:gd name="connsiteX33" fmla="*/ 262218 w 914400"/>
                <a:gd name="connsiteY33" fmla="*/ 2628900 h 2682688"/>
                <a:gd name="connsiteX34" fmla="*/ 0 w 914400"/>
                <a:gd name="connsiteY34" fmla="*/ 2615453 h 2682688"/>
                <a:gd name="connsiteX35" fmla="*/ 6724 w 914400"/>
                <a:gd name="connsiteY35" fmla="*/ 2588558 h 2682688"/>
                <a:gd name="connsiteX36" fmla="*/ 40341 w 914400"/>
                <a:gd name="connsiteY36" fmla="*/ 2494429 h 2682688"/>
                <a:gd name="connsiteX37" fmla="*/ 47065 w 914400"/>
                <a:gd name="connsiteY37" fmla="*/ 2407023 h 2682688"/>
                <a:gd name="connsiteX38" fmla="*/ 33618 w 914400"/>
                <a:gd name="connsiteY38" fmla="*/ 2117911 h 2682688"/>
                <a:gd name="connsiteX39" fmla="*/ 26894 w 914400"/>
                <a:gd name="connsiteY39" fmla="*/ 1882588 h 268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14400" h="2682688">
                  <a:moveTo>
                    <a:pt x="181535" y="0"/>
                  </a:moveTo>
                  <a:cubicBezTo>
                    <a:pt x="179294" y="138953"/>
                    <a:pt x="178567" y="277938"/>
                    <a:pt x="174812" y="416858"/>
                  </a:cubicBezTo>
                  <a:cubicBezTo>
                    <a:pt x="174083" y="443836"/>
                    <a:pt x="168088" y="470553"/>
                    <a:pt x="168088" y="497541"/>
                  </a:cubicBezTo>
                  <a:cubicBezTo>
                    <a:pt x="168088" y="597494"/>
                    <a:pt x="164069" y="579611"/>
                    <a:pt x="181535" y="632011"/>
                  </a:cubicBezTo>
                  <a:cubicBezTo>
                    <a:pt x="183776" y="712693"/>
                    <a:pt x="185033" y="793409"/>
                    <a:pt x="188259" y="874058"/>
                  </a:cubicBezTo>
                  <a:cubicBezTo>
                    <a:pt x="189516" y="905489"/>
                    <a:pt x="185599" y="938163"/>
                    <a:pt x="194982" y="968188"/>
                  </a:cubicBezTo>
                  <a:cubicBezTo>
                    <a:pt x="197971" y="977755"/>
                    <a:pt x="212664" y="977687"/>
                    <a:pt x="221876" y="981635"/>
                  </a:cubicBezTo>
                  <a:cubicBezTo>
                    <a:pt x="246322" y="992112"/>
                    <a:pt x="251709" y="988264"/>
                    <a:pt x="282388" y="995082"/>
                  </a:cubicBezTo>
                  <a:cubicBezTo>
                    <a:pt x="289307" y="996620"/>
                    <a:pt x="295835" y="999565"/>
                    <a:pt x="302559" y="1001806"/>
                  </a:cubicBezTo>
                  <a:cubicBezTo>
                    <a:pt x="316006" y="999565"/>
                    <a:pt x="329365" y="996706"/>
                    <a:pt x="342900" y="995082"/>
                  </a:cubicBezTo>
                  <a:cubicBezTo>
                    <a:pt x="507640" y="975313"/>
                    <a:pt x="421821" y="991401"/>
                    <a:pt x="504265" y="974911"/>
                  </a:cubicBezTo>
                  <a:cubicBezTo>
                    <a:pt x="573741" y="977152"/>
                    <a:pt x="643283" y="977883"/>
                    <a:pt x="712694" y="981635"/>
                  </a:cubicBezTo>
                  <a:cubicBezTo>
                    <a:pt x="726307" y="982371"/>
                    <a:pt x="739496" y="986765"/>
                    <a:pt x="753035" y="988358"/>
                  </a:cubicBezTo>
                  <a:cubicBezTo>
                    <a:pt x="777620" y="991250"/>
                    <a:pt x="802375" y="992490"/>
                    <a:pt x="826994" y="995082"/>
                  </a:cubicBezTo>
                  <a:cubicBezTo>
                    <a:pt x="844964" y="996974"/>
                    <a:pt x="862853" y="999565"/>
                    <a:pt x="880782" y="1001806"/>
                  </a:cubicBezTo>
                  <a:cubicBezTo>
                    <a:pt x="885264" y="995082"/>
                    <a:pt x="886148" y="981635"/>
                    <a:pt x="894229" y="981635"/>
                  </a:cubicBezTo>
                  <a:cubicBezTo>
                    <a:pt x="902917" y="981635"/>
                    <a:pt x="912742" y="1017002"/>
                    <a:pt x="914400" y="1021976"/>
                  </a:cubicBezTo>
                  <a:cubicBezTo>
                    <a:pt x="912159" y="1107141"/>
                    <a:pt x="912990" y="1192442"/>
                    <a:pt x="907676" y="1277470"/>
                  </a:cubicBezTo>
                  <a:cubicBezTo>
                    <a:pt x="906250" y="1300281"/>
                    <a:pt x="894229" y="1344706"/>
                    <a:pt x="894229" y="1344706"/>
                  </a:cubicBezTo>
                  <a:cubicBezTo>
                    <a:pt x="891833" y="1385449"/>
                    <a:pt x="887213" y="1484734"/>
                    <a:pt x="880782" y="1532964"/>
                  </a:cubicBezTo>
                  <a:cubicBezTo>
                    <a:pt x="879561" y="1542123"/>
                    <a:pt x="876064" y="1550838"/>
                    <a:pt x="874059" y="1559858"/>
                  </a:cubicBezTo>
                  <a:cubicBezTo>
                    <a:pt x="871580" y="1571014"/>
                    <a:pt x="869576" y="1582270"/>
                    <a:pt x="867335" y="1593476"/>
                  </a:cubicBezTo>
                  <a:cubicBezTo>
                    <a:pt x="870425" y="1710896"/>
                    <a:pt x="847438" y="1780223"/>
                    <a:pt x="880782" y="1869141"/>
                  </a:cubicBezTo>
                  <a:cubicBezTo>
                    <a:pt x="885020" y="1880441"/>
                    <a:pt x="889747" y="1891552"/>
                    <a:pt x="894229" y="1902758"/>
                  </a:cubicBezTo>
                  <a:cubicBezTo>
                    <a:pt x="909406" y="2008987"/>
                    <a:pt x="898621" y="1908103"/>
                    <a:pt x="887506" y="2104464"/>
                  </a:cubicBezTo>
                  <a:cubicBezTo>
                    <a:pt x="882439" y="2193985"/>
                    <a:pt x="887507" y="2279272"/>
                    <a:pt x="874059" y="2366682"/>
                  </a:cubicBezTo>
                  <a:cubicBezTo>
                    <a:pt x="872654" y="2375815"/>
                    <a:pt x="869576" y="2384611"/>
                    <a:pt x="867335" y="2393576"/>
                  </a:cubicBezTo>
                  <a:cubicBezTo>
                    <a:pt x="881430" y="2689581"/>
                    <a:pt x="973736" y="2660471"/>
                    <a:pt x="840441" y="2682688"/>
                  </a:cubicBezTo>
                  <a:cubicBezTo>
                    <a:pt x="720325" y="2658663"/>
                    <a:pt x="855676" y="2683759"/>
                    <a:pt x="558053" y="2669241"/>
                  </a:cubicBezTo>
                  <a:cubicBezTo>
                    <a:pt x="548823" y="2668791"/>
                    <a:pt x="540328" y="2663663"/>
                    <a:pt x="531159" y="2662517"/>
                  </a:cubicBezTo>
                  <a:cubicBezTo>
                    <a:pt x="504380" y="2659170"/>
                    <a:pt x="477370" y="2658035"/>
                    <a:pt x="450476" y="2655794"/>
                  </a:cubicBezTo>
                  <a:cubicBezTo>
                    <a:pt x="443753" y="2653553"/>
                    <a:pt x="437181" y="2650789"/>
                    <a:pt x="430306" y="2649070"/>
                  </a:cubicBezTo>
                  <a:cubicBezTo>
                    <a:pt x="377851" y="2635956"/>
                    <a:pt x="346019" y="2639366"/>
                    <a:pt x="282388" y="2635623"/>
                  </a:cubicBezTo>
                  <a:cubicBezTo>
                    <a:pt x="275665" y="2633382"/>
                    <a:pt x="269093" y="2630619"/>
                    <a:pt x="262218" y="2628900"/>
                  </a:cubicBezTo>
                  <a:cubicBezTo>
                    <a:pt x="178405" y="2607947"/>
                    <a:pt x="76204" y="2617694"/>
                    <a:pt x="0" y="2615453"/>
                  </a:cubicBezTo>
                  <a:cubicBezTo>
                    <a:pt x="2241" y="2606488"/>
                    <a:pt x="4006" y="2597390"/>
                    <a:pt x="6724" y="2588558"/>
                  </a:cubicBezTo>
                  <a:cubicBezTo>
                    <a:pt x="22716" y="2536584"/>
                    <a:pt x="23536" y="2536442"/>
                    <a:pt x="40341" y="2494429"/>
                  </a:cubicBezTo>
                  <a:cubicBezTo>
                    <a:pt x="42582" y="2465294"/>
                    <a:pt x="47065" y="2436244"/>
                    <a:pt x="47065" y="2407023"/>
                  </a:cubicBezTo>
                  <a:cubicBezTo>
                    <a:pt x="47065" y="2211564"/>
                    <a:pt x="48406" y="2236229"/>
                    <a:pt x="33618" y="2117911"/>
                  </a:cubicBezTo>
                  <a:lnTo>
                    <a:pt x="26894" y="1882588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77925473-B3D1-0638-2696-086C3796700E}"/>
              </a:ext>
            </a:extLst>
          </p:cNvPr>
          <p:cNvGrpSpPr/>
          <p:nvPr/>
        </p:nvGrpSpPr>
        <p:grpSpPr>
          <a:xfrm>
            <a:off x="7939035" y="1994632"/>
            <a:ext cx="563068" cy="1059855"/>
            <a:chOff x="3840746" y="3565239"/>
            <a:chExt cx="563068" cy="1059855"/>
          </a:xfrm>
        </p:grpSpPr>
        <p:cxnSp>
          <p:nvCxnSpPr>
            <p:cNvPr id="68" name="Gerade Verbindung mit Pfeil 67">
              <a:extLst>
                <a:ext uri="{FF2B5EF4-FFF2-40B4-BE49-F238E27FC236}">
                  <a16:creationId xmlns:a16="http://schemas.microsoft.com/office/drawing/2014/main" id="{81FAD4E7-634F-59E6-4BA7-2B2DBB4F38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3007" y="3565239"/>
              <a:ext cx="13141" cy="71151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feld 68">
                  <a:extLst>
                    <a:ext uri="{FF2B5EF4-FFF2-40B4-BE49-F238E27FC236}">
                      <a16:creationId xmlns:a16="http://schemas.microsoft.com/office/drawing/2014/main" id="{9A14400B-F7E0-14C8-56E5-BC167D809879}"/>
                    </a:ext>
                  </a:extLst>
                </p:cNvPr>
                <p:cNvSpPr txBox="1"/>
                <p:nvPr/>
              </p:nvSpPr>
              <p:spPr>
                <a:xfrm>
                  <a:off x="3840746" y="4255762"/>
                  <a:ext cx="56306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𝑁𝑀</m:t>
                            </m:r>
                          </m:sub>
                        </m:sSub>
                      </m:oMath>
                    </m:oMathPara>
                  </a14:m>
                  <a:endParaRPr lang="de-CH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feld 68">
                  <a:extLst>
                    <a:ext uri="{FF2B5EF4-FFF2-40B4-BE49-F238E27FC236}">
                      <a16:creationId xmlns:a16="http://schemas.microsoft.com/office/drawing/2014/main" id="{9A14400B-F7E0-14C8-56E5-BC167D8098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746" y="4255762"/>
                  <a:ext cx="563068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1075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55F6F154-2355-910C-F85C-457AD2F1E121}"/>
              </a:ext>
            </a:extLst>
          </p:cNvPr>
          <p:cNvGrpSpPr/>
          <p:nvPr/>
        </p:nvGrpSpPr>
        <p:grpSpPr>
          <a:xfrm>
            <a:off x="7508854" y="2726533"/>
            <a:ext cx="509754" cy="436060"/>
            <a:chOff x="7478265" y="3425353"/>
            <a:chExt cx="509754" cy="436060"/>
          </a:xfrm>
        </p:grpSpPr>
        <p:cxnSp>
          <p:nvCxnSpPr>
            <p:cNvPr id="70" name="Gerade Verbindung mit Pfeil 69">
              <a:extLst>
                <a:ext uri="{FF2B5EF4-FFF2-40B4-BE49-F238E27FC236}">
                  <a16:creationId xmlns:a16="http://schemas.microsoft.com/office/drawing/2014/main" id="{FBE38085-E018-7307-061A-0A28881750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5711" y="3425353"/>
              <a:ext cx="462308" cy="3"/>
            </a:xfrm>
            <a:prstGeom prst="straightConnector1">
              <a:avLst/>
            </a:prstGeom>
            <a:ln w="38100">
              <a:solidFill>
                <a:srgbClr val="00B05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feld 70">
                  <a:extLst>
                    <a:ext uri="{FF2B5EF4-FFF2-40B4-BE49-F238E27FC236}">
                      <a16:creationId xmlns:a16="http://schemas.microsoft.com/office/drawing/2014/main" id="{9C7C770A-2AC4-E2E8-2FEF-486C7EED942D}"/>
                    </a:ext>
                  </a:extLst>
                </p:cNvPr>
                <p:cNvSpPr txBox="1"/>
                <p:nvPr/>
              </p:nvSpPr>
              <p:spPr>
                <a:xfrm>
                  <a:off x="7478265" y="3492081"/>
                  <a:ext cx="48121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𝐻𝑅</m:t>
                            </m:r>
                          </m:sub>
                        </m:sSub>
                      </m:oMath>
                    </m:oMathPara>
                  </a14:m>
                  <a:endParaRPr lang="de-CH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Textfeld 70">
                  <a:extLst>
                    <a:ext uri="{FF2B5EF4-FFF2-40B4-BE49-F238E27FC236}">
                      <a16:creationId xmlns:a16="http://schemas.microsoft.com/office/drawing/2014/main" id="{9C7C770A-2AC4-E2E8-2FEF-486C7EED94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8265" y="3492081"/>
                  <a:ext cx="481212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10127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AB3A857E-175C-B945-63B9-3E5BEA8D6F7B}"/>
              </a:ext>
            </a:extLst>
          </p:cNvPr>
          <p:cNvGrpSpPr/>
          <p:nvPr/>
        </p:nvGrpSpPr>
        <p:grpSpPr>
          <a:xfrm>
            <a:off x="6430924" y="2197168"/>
            <a:ext cx="513613" cy="432456"/>
            <a:chOff x="6400335" y="2895988"/>
            <a:chExt cx="513613" cy="432456"/>
          </a:xfrm>
        </p:grpSpPr>
        <p:cxnSp>
          <p:nvCxnSpPr>
            <p:cNvPr id="72" name="Gerade Verbindung mit Pfeil 71">
              <a:extLst>
                <a:ext uri="{FF2B5EF4-FFF2-40B4-BE49-F238E27FC236}">
                  <a16:creationId xmlns:a16="http://schemas.microsoft.com/office/drawing/2014/main" id="{2E835F26-B6C0-97AF-9118-FD21D18B40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1640" y="3328441"/>
              <a:ext cx="462308" cy="3"/>
            </a:xfrm>
            <a:prstGeom prst="straightConnector1">
              <a:avLst/>
            </a:prstGeom>
            <a:ln w="38100">
              <a:solidFill>
                <a:srgbClr val="FF050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feld 72">
                  <a:extLst>
                    <a:ext uri="{FF2B5EF4-FFF2-40B4-BE49-F238E27FC236}">
                      <a16:creationId xmlns:a16="http://schemas.microsoft.com/office/drawing/2014/main" id="{30DD013E-70B7-E144-671F-BD9714EB6BEA}"/>
                    </a:ext>
                  </a:extLst>
                </p:cNvPr>
                <p:cNvSpPr txBox="1"/>
                <p:nvPr/>
              </p:nvSpPr>
              <p:spPr>
                <a:xfrm>
                  <a:off x="6400335" y="2895988"/>
                  <a:ext cx="50962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𝐻𝑅</m:t>
                            </m:r>
                          </m:sub>
                        </m:sSub>
                      </m:oMath>
                    </m:oMathPara>
                  </a14:m>
                  <a:endParaRPr lang="de-CH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feld 72">
                  <a:extLst>
                    <a:ext uri="{FF2B5EF4-FFF2-40B4-BE49-F238E27FC236}">
                      <a16:creationId xmlns:a16="http://schemas.microsoft.com/office/drawing/2014/main" id="{30DD013E-70B7-E144-671F-BD9714EB6B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335" y="2895988"/>
                  <a:ext cx="509621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3571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92AE955B-4021-5D82-2D45-DCEFFEDE4E64}"/>
              </a:ext>
            </a:extLst>
          </p:cNvPr>
          <p:cNvGrpSpPr/>
          <p:nvPr/>
        </p:nvGrpSpPr>
        <p:grpSpPr>
          <a:xfrm>
            <a:off x="6151890" y="2612182"/>
            <a:ext cx="538929" cy="958006"/>
            <a:chOff x="6121301" y="3311002"/>
            <a:chExt cx="538929" cy="958006"/>
          </a:xfrm>
        </p:grpSpPr>
        <p:cxnSp>
          <p:nvCxnSpPr>
            <p:cNvPr id="74" name="Gerade Verbindung mit Pfeil 73">
              <a:extLst>
                <a:ext uri="{FF2B5EF4-FFF2-40B4-BE49-F238E27FC236}">
                  <a16:creationId xmlns:a16="http://schemas.microsoft.com/office/drawing/2014/main" id="{CD96620C-1359-EA6B-4F23-863341D42F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24921" y="3311002"/>
              <a:ext cx="13141" cy="71151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feld 74">
                  <a:extLst>
                    <a:ext uri="{FF2B5EF4-FFF2-40B4-BE49-F238E27FC236}">
                      <a16:creationId xmlns:a16="http://schemas.microsoft.com/office/drawing/2014/main" id="{EE39581E-F390-6800-2135-A25CA53338FD}"/>
                    </a:ext>
                  </a:extLst>
                </p:cNvPr>
                <p:cNvSpPr txBox="1"/>
                <p:nvPr/>
              </p:nvSpPr>
              <p:spPr>
                <a:xfrm>
                  <a:off x="6121301" y="3899676"/>
                  <a:ext cx="53892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𝑁𝑀</m:t>
                            </m:r>
                          </m:sub>
                        </m:sSub>
                      </m:oMath>
                    </m:oMathPara>
                  </a14:m>
                  <a:endParaRPr lang="de-CH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feld 74">
                  <a:extLst>
                    <a:ext uri="{FF2B5EF4-FFF2-40B4-BE49-F238E27FC236}">
                      <a16:creationId xmlns:a16="http://schemas.microsoft.com/office/drawing/2014/main" id="{EE39581E-F390-6800-2135-A25CA53338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1301" y="3899676"/>
                  <a:ext cx="538929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5618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7F9DD9B-D03F-3293-3EB0-64203CDBD035}"/>
              </a:ext>
            </a:extLst>
          </p:cNvPr>
          <p:cNvGrpSpPr/>
          <p:nvPr/>
        </p:nvGrpSpPr>
        <p:grpSpPr>
          <a:xfrm>
            <a:off x="1606303" y="444835"/>
            <a:ext cx="759663" cy="2155836"/>
            <a:chOff x="1575714" y="1143655"/>
            <a:chExt cx="759663" cy="2155836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063A2E6F-5722-5675-3D2E-AC0E32DA1300}"/>
                </a:ext>
              </a:extLst>
            </p:cNvPr>
            <p:cNvSpPr txBox="1"/>
            <p:nvPr/>
          </p:nvSpPr>
          <p:spPr>
            <a:xfrm>
              <a:off x="1755734" y="1143655"/>
              <a:ext cx="527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Zug</a:t>
              </a:r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FC908FC9-29B9-0EA8-27EB-2E1581A193E6}"/>
                </a:ext>
              </a:extLst>
            </p:cNvPr>
            <p:cNvSpPr txBox="1"/>
            <p:nvPr/>
          </p:nvSpPr>
          <p:spPr>
            <a:xfrm>
              <a:off x="1575714" y="2930159"/>
              <a:ext cx="759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Druck</a:t>
              </a:r>
            </a:p>
          </p:txBody>
        </p:sp>
      </p:grpSp>
      <p:sp>
        <p:nvSpPr>
          <p:cNvPr id="55" name="Textfeld 54">
            <a:extLst>
              <a:ext uri="{FF2B5EF4-FFF2-40B4-BE49-F238E27FC236}">
                <a16:creationId xmlns:a16="http://schemas.microsoft.com/office/drawing/2014/main" id="{8F10E795-08FD-1E0E-C040-7244F5CCFE0D}"/>
              </a:ext>
            </a:extLst>
          </p:cNvPr>
          <p:cNvSpPr txBox="1"/>
          <p:nvPr/>
        </p:nvSpPr>
        <p:spPr>
          <a:xfrm>
            <a:off x="4070920" y="384432"/>
            <a:ext cx="1005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Biegung</a:t>
            </a:r>
          </a:p>
        </p:txBody>
      </p:sp>
      <p:sp>
        <p:nvSpPr>
          <p:cNvPr id="66" name="Sprechblase: rechteckig 65">
            <a:extLst>
              <a:ext uri="{FF2B5EF4-FFF2-40B4-BE49-F238E27FC236}">
                <a16:creationId xmlns:a16="http://schemas.microsoft.com/office/drawing/2014/main" id="{27AB1E7C-E9C5-16CF-22DA-1A042536B068}"/>
              </a:ext>
            </a:extLst>
          </p:cNvPr>
          <p:cNvSpPr/>
          <p:nvPr/>
        </p:nvSpPr>
        <p:spPr>
          <a:xfrm>
            <a:off x="2244465" y="73807"/>
            <a:ext cx="3230611" cy="1609447"/>
          </a:xfrm>
          <a:prstGeom prst="wedgeRectCallout">
            <a:avLst>
              <a:gd name="adj1" fmla="val 65784"/>
              <a:gd name="adj2" fmla="val 254"/>
            </a:avLst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dirty="0">
                <a:solidFill>
                  <a:schemeClr val="tx1"/>
                </a:solidFill>
              </a:rPr>
              <a:t>Die Oberflächenkraft ist als Impulsstromstärke bezüglich eines Körpers definiert</a:t>
            </a:r>
          </a:p>
        </p:txBody>
      </p:sp>
      <p:sp>
        <p:nvSpPr>
          <p:cNvPr id="81" name="Sprechblase: rechteckig 80">
            <a:extLst>
              <a:ext uri="{FF2B5EF4-FFF2-40B4-BE49-F238E27FC236}">
                <a16:creationId xmlns:a16="http://schemas.microsoft.com/office/drawing/2014/main" id="{39BFA761-CE58-4EE1-F596-AD9E38B3E523}"/>
              </a:ext>
            </a:extLst>
          </p:cNvPr>
          <p:cNvSpPr/>
          <p:nvPr/>
        </p:nvSpPr>
        <p:spPr>
          <a:xfrm>
            <a:off x="2235533" y="1842187"/>
            <a:ext cx="3230611" cy="2000283"/>
          </a:xfrm>
          <a:prstGeom prst="wedgeRectCallout">
            <a:avLst>
              <a:gd name="adj1" fmla="val 108449"/>
              <a:gd name="adj2" fmla="val -44445"/>
            </a:avLst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400" dirty="0">
                <a:solidFill>
                  <a:schemeClr val="tx1"/>
                </a:solidFill>
              </a:rPr>
              <a:t>Die Gewichtskraft ist eine nichtmessbare, vom Bezugssystem abhängige Impulsquellenstärke</a:t>
            </a:r>
          </a:p>
        </p:txBody>
      </p:sp>
    </p:spTree>
    <p:extLst>
      <p:ext uri="{BB962C8B-B14F-4D97-AF65-F5344CB8AC3E}">
        <p14:creationId xmlns:p14="http://schemas.microsoft.com/office/powerpoint/2010/main" val="50765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5" grpId="0"/>
      <p:bldP spid="66" grpId="0" animBg="1"/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/>
          </p:cNvSpPr>
          <p:nvPr>
            <p:ph type="subTitle" idx="4294967295"/>
          </p:nvPr>
        </p:nvSpPr>
        <p:spPr>
          <a:xfrm>
            <a:off x="0" y="4824413"/>
            <a:ext cx="9144000" cy="31908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Systemphysik						www.pegaswiss.ch	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41D5BD6-CF14-4368-9E52-B955DCF6BA71}"/>
              </a:ext>
            </a:extLst>
          </p:cNvPr>
          <p:cNvSpPr/>
          <p:nvPr/>
        </p:nvSpPr>
        <p:spPr>
          <a:xfrm>
            <a:off x="2997390" y="74277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200" dirty="0">
                <a:solidFill>
                  <a:srgbClr val="00FFFF"/>
                </a:solidFill>
              </a:rPr>
              <a:t>http://www.schaffhausen-foto-archiv.ch/moserdamm.html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elle 3">
                <a:extLst>
                  <a:ext uri="{FF2B5EF4-FFF2-40B4-BE49-F238E27FC236}">
                    <a16:creationId xmlns:a16="http://schemas.microsoft.com/office/drawing/2014/main" id="{83D6B0C5-167A-47FC-BF49-06E4641AEC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2591772"/>
                  </p:ext>
                </p:extLst>
              </p:nvPr>
            </p:nvGraphicFramePr>
            <p:xfrm>
              <a:off x="467544" y="2164123"/>
              <a:ext cx="2736304" cy="23222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040">
                      <a:extLst>
                        <a:ext uri="{9D8B030D-6E8A-4147-A177-3AD203B41FA5}">
                          <a16:colId xmlns:a16="http://schemas.microsoft.com/office/drawing/2014/main" val="2472668913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2486885218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1679945196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676778435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3818317850"/>
                        </a:ext>
                      </a:extLst>
                    </a:gridCol>
                  </a:tblGrid>
                  <a:tr h="212800">
                    <a:tc>
                      <a:txBody>
                        <a:bodyPr/>
                        <a:lstStyle/>
                        <a:p>
                          <a:endParaRPr lang="de-CH" sz="1800" i="1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CH" sz="1800" i="1" dirty="0">
                              <a:latin typeface="+mn-lt"/>
                            </a:rPr>
                            <a:t>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CH" sz="1800" i="1" dirty="0">
                              <a:latin typeface="+mn-lt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CH" sz="1800" i="1" dirty="0">
                              <a:latin typeface="+mn-lt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CH" sz="1800" i="1" dirty="0">
                              <a:latin typeface="+mn-lt"/>
                            </a:rPr>
                            <a:t>z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099148"/>
                      </a:ext>
                    </a:extLst>
                  </a:tr>
                  <a:tr h="537461">
                    <a:tc>
                      <a:txBody>
                        <a:bodyPr/>
                        <a:lstStyle/>
                        <a:p>
                          <a:r>
                            <a:rPr lang="de-CH" sz="1800" i="1" dirty="0">
                              <a:latin typeface="+mn-lt"/>
                            </a:rPr>
                            <a:t>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CH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CH" sz="1800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CH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CH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sz="18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de-CH" sz="1800" b="0" i="1" smtClean="0">
                                            <a:latin typeface="Cambria Math" panose="02040503050406030204" pitchFamily="18" charset="0"/>
                                          </a:rPr>
                                          <m:t>𝑊𝑥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CH" sz="1800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CH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CH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sz="18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de-CH" sz="1800" b="0" i="1" smtClean="0">
                                            <a:latin typeface="Cambria Math" panose="02040503050406030204" pitchFamily="18" charset="0"/>
                                          </a:rPr>
                                          <m:t>𝑊𝑦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CH" sz="1800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CH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CH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sz="18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de-CH" sz="1800" b="0" i="1" smtClean="0">
                                            <a:latin typeface="Cambria Math" panose="02040503050406030204" pitchFamily="18" charset="0"/>
                                          </a:rPr>
                                          <m:t>𝑊𝑧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de-CH" sz="1800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50142"/>
                      </a:ext>
                    </a:extLst>
                  </a:tr>
                  <a:tr h="450962">
                    <a:tc>
                      <a:txBody>
                        <a:bodyPr/>
                        <a:lstStyle/>
                        <a:p>
                          <a:r>
                            <a:rPr lang="de-CH" sz="1800" i="1" dirty="0">
                              <a:latin typeface="+mn-lt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CH" sz="1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b>
                                  <m:sSubPr>
                                    <m:ctrlPr>
                                      <a:rPr lang="de-CH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CH" sz="1800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CH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</a:rPr>
                                      <m:t>𝑝𝑥𝑥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CH" sz="1800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CH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</a:rPr>
                                      <m:t>𝑝𝑥𝑦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CH" sz="1800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CH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</a:rPr>
                                      <m:t>𝑝𝑥𝑧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CH" sz="1800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369909"/>
                      </a:ext>
                    </a:extLst>
                  </a:tr>
                  <a:tr h="450962">
                    <a:tc>
                      <a:txBody>
                        <a:bodyPr/>
                        <a:lstStyle/>
                        <a:p>
                          <a:r>
                            <a:rPr lang="de-CH" sz="1800" i="1" dirty="0">
                              <a:latin typeface="+mn-lt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CH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de-CH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CH" sz="1800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CH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</a:rPr>
                                      <m:t>𝑝𝑦𝑥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CH" sz="1800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CH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</a:rPr>
                                      <m:t>𝑝𝑦𝑦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CH" sz="1800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CH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</a:rPr>
                                      <m:t>𝑝𝑦𝑧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CH" sz="1800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5417154"/>
                      </a:ext>
                    </a:extLst>
                  </a:tr>
                  <a:tr h="443923">
                    <a:tc>
                      <a:txBody>
                        <a:bodyPr/>
                        <a:lstStyle/>
                        <a:p>
                          <a:r>
                            <a:rPr lang="de-CH" sz="1800" i="1" dirty="0">
                              <a:latin typeface="+mn-lt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CH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de-CH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CH" sz="1800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CH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</a:rPr>
                                      <m:t>𝑝𝑧𝑥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CH" sz="1800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CH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</a:rPr>
                                      <m:t>𝑝𝑧𝑦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CH" sz="1800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CH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</a:rPr>
                                      <m:t>𝑝𝑧𝑧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CH" sz="1800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79664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elle 3">
                <a:extLst>
                  <a:ext uri="{FF2B5EF4-FFF2-40B4-BE49-F238E27FC236}">
                    <a16:creationId xmlns:a16="http://schemas.microsoft.com/office/drawing/2014/main" id="{83D6B0C5-167A-47FC-BF49-06E4641AEC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2591772"/>
                  </p:ext>
                </p:extLst>
              </p:nvPr>
            </p:nvGraphicFramePr>
            <p:xfrm>
              <a:off x="467544" y="2164123"/>
              <a:ext cx="2736304" cy="23222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0040">
                      <a:extLst>
                        <a:ext uri="{9D8B030D-6E8A-4147-A177-3AD203B41FA5}">
                          <a16:colId xmlns:a16="http://schemas.microsoft.com/office/drawing/2014/main" val="2472668913"/>
                        </a:ext>
                      </a:extLst>
                    </a:gridCol>
                    <a:gridCol w="648072">
                      <a:extLst>
                        <a:ext uri="{9D8B030D-6E8A-4147-A177-3AD203B41FA5}">
                          <a16:colId xmlns:a16="http://schemas.microsoft.com/office/drawing/2014/main" val="2486885218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1679945196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676778435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381831785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de-CH" sz="1800" i="1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CH" sz="1800" i="1" dirty="0">
                              <a:latin typeface="+mn-lt"/>
                            </a:rPr>
                            <a:t>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CH" sz="1800" i="1" dirty="0">
                              <a:latin typeface="+mn-lt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CH" sz="1800" i="1" dirty="0">
                              <a:latin typeface="+mn-lt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CH" sz="1800" i="1" dirty="0">
                              <a:latin typeface="+mn-lt"/>
                            </a:rPr>
                            <a:t>z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099148"/>
                      </a:ext>
                    </a:extLst>
                  </a:tr>
                  <a:tr h="610680">
                    <a:tc>
                      <a:txBody>
                        <a:bodyPr/>
                        <a:lstStyle/>
                        <a:p>
                          <a:r>
                            <a:rPr lang="de-CH" sz="1800" i="1" dirty="0">
                              <a:latin typeface="+mn-lt"/>
                            </a:rPr>
                            <a:t>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6075" t="-65000" r="-267290" b="-2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75789" t="-65000" r="-201053" b="-2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78723" t="-65000" r="-103191" b="-2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374737" t="-65000" r="-2105" b="-22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50142"/>
                      </a:ext>
                    </a:extLst>
                  </a:tr>
                  <a:tr h="450962">
                    <a:tc>
                      <a:txBody>
                        <a:bodyPr/>
                        <a:lstStyle/>
                        <a:p>
                          <a:r>
                            <a:rPr lang="de-CH" sz="1800" i="1" dirty="0">
                              <a:latin typeface="+mn-lt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6075" t="-222973" r="-267290" b="-2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75789" t="-222973" r="-201053" b="-2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78723" t="-222973" r="-103191" b="-2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374737" t="-222973" r="-2105" b="-20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369909"/>
                      </a:ext>
                    </a:extLst>
                  </a:tr>
                  <a:tr h="450962">
                    <a:tc>
                      <a:txBody>
                        <a:bodyPr/>
                        <a:lstStyle/>
                        <a:p>
                          <a:r>
                            <a:rPr lang="de-CH" sz="1800" i="1" dirty="0">
                              <a:latin typeface="+mn-lt"/>
                            </a:rPr>
                            <a:t>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6075" t="-322973" r="-267290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75789" t="-322973" r="-201053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78723" t="-322973" r="-103191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374737" t="-322973" r="-2105" b="-10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5417154"/>
                      </a:ext>
                    </a:extLst>
                  </a:tr>
                  <a:tr h="443923">
                    <a:tc>
                      <a:txBody>
                        <a:bodyPr/>
                        <a:lstStyle/>
                        <a:p>
                          <a:r>
                            <a:rPr lang="de-CH" sz="1800" i="1" dirty="0">
                              <a:latin typeface="+mn-lt"/>
                            </a:rPr>
                            <a:t>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6075" t="-428767" r="-267290" b="-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75789" t="-428767" r="-201053" b="-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78723" t="-428767" r="-103191" b="-41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374737" t="-428767" r="-2105" b="-41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79664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3331FE7F-9F3A-46BA-9E0B-2E281CB51BE1}"/>
                  </a:ext>
                </a:extLst>
              </p:cNvPr>
              <p:cNvSpPr txBox="1"/>
              <p:nvPr/>
            </p:nvSpPr>
            <p:spPr>
              <a:xfrm>
                <a:off x="3707904" y="297151"/>
                <a:ext cx="5174430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d>
                        <m:dPr>
                          <m:ctrlPr>
                            <a:rPr lang="de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𝜇𝜈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𝑀𝑎𝑡𝑒𝑟𝑖𝑒</m:t>
                              </m:r>
                            </m:sup>
                          </m:sSub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𝜇𝜈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𝐸𝑀</m:t>
                              </m:r>
                            </m:sup>
                          </m:sSub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CH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CH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𝜇𝜈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𝑑𝑢𝑛𝑘𝑒𝑙</m:t>
                              </m:r>
                            </m:sup>
                          </m:sSubSup>
                        </m:e>
                      </m:d>
                      <m:r>
                        <a:rPr lang="de-DE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3331FE7F-9F3A-46BA-9E0B-2E281CB51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97151"/>
                <a:ext cx="5174430" cy="516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8FBEE338-005F-46F8-9F2E-F5ACC49DDBA1}"/>
              </a:ext>
            </a:extLst>
          </p:cNvPr>
          <p:cNvSpPr txBox="1"/>
          <p:nvPr/>
        </p:nvSpPr>
        <p:spPr>
          <a:xfrm>
            <a:off x="3347864" y="264375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Energie</a:t>
            </a:r>
            <a:endParaRPr lang="de-CH" dirty="0">
              <a:solidFill>
                <a:srgbClr val="00B05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EC22D99-D737-4AEA-80D7-23CAD3D5F632}"/>
              </a:ext>
            </a:extLst>
          </p:cNvPr>
          <p:cNvSpPr txBox="1"/>
          <p:nvPr/>
        </p:nvSpPr>
        <p:spPr>
          <a:xfrm>
            <a:off x="3347864" y="315626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rgbClr val="FF0000"/>
                </a:solidFill>
              </a:rPr>
              <a:t>x</a:t>
            </a:r>
            <a:r>
              <a:rPr lang="de-DE" dirty="0">
                <a:solidFill>
                  <a:srgbClr val="FF0000"/>
                </a:solidFill>
              </a:rPr>
              <a:t>-Impuls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89BC991-EF35-4E1B-84C9-10600615A84B}"/>
              </a:ext>
            </a:extLst>
          </p:cNvPr>
          <p:cNvSpPr txBox="1"/>
          <p:nvPr/>
        </p:nvSpPr>
        <p:spPr>
          <a:xfrm>
            <a:off x="3347864" y="36687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rgbClr val="00B0F0"/>
                </a:solidFill>
              </a:rPr>
              <a:t>y</a:t>
            </a:r>
            <a:r>
              <a:rPr lang="de-DE" dirty="0">
                <a:solidFill>
                  <a:srgbClr val="00B0F0"/>
                </a:solidFill>
              </a:rPr>
              <a:t>-Impuls</a:t>
            </a:r>
            <a:endParaRPr lang="de-CH" dirty="0">
              <a:solidFill>
                <a:srgbClr val="00B0F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DF7988D-923F-42B7-8EFC-0855E9A8AE86}"/>
              </a:ext>
            </a:extLst>
          </p:cNvPr>
          <p:cNvSpPr txBox="1"/>
          <p:nvPr/>
        </p:nvSpPr>
        <p:spPr>
          <a:xfrm>
            <a:off x="3347864" y="412326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accent2"/>
                </a:solidFill>
              </a:rPr>
              <a:t>z</a:t>
            </a:r>
            <a:r>
              <a:rPr lang="de-DE" dirty="0">
                <a:solidFill>
                  <a:schemeClr val="accent2"/>
                </a:solidFill>
              </a:rPr>
              <a:t>-Impuls</a:t>
            </a:r>
            <a:endParaRPr lang="de-CH" dirty="0">
              <a:solidFill>
                <a:schemeClr val="accent2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D99AFBA-C582-4AE5-9608-17289BE31994}"/>
              </a:ext>
            </a:extLst>
          </p:cNvPr>
          <p:cNvSpPr txBox="1"/>
          <p:nvPr/>
        </p:nvSpPr>
        <p:spPr>
          <a:xfrm rot="16200000">
            <a:off x="724218" y="154740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Dichte</a:t>
            </a:r>
            <a:endParaRPr lang="de-CH" dirty="0">
              <a:solidFill>
                <a:srgbClr val="002060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E2B355A-93E7-4EAC-8A4F-AA47B84DAE31}"/>
              </a:ext>
            </a:extLst>
          </p:cNvPr>
          <p:cNvSpPr txBox="1"/>
          <p:nvPr/>
        </p:nvSpPr>
        <p:spPr>
          <a:xfrm rot="16200000">
            <a:off x="852180" y="1103150"/>
            <a:ext cx="175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-Richtung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F466764-B8D0-4BF5-BD9E-A0D41288AA28}"/>
              </a:ext>
            </a:extLst>
          </p:cNvPr>
          <p:cNvSpPr txBox="1"/>
          <p:nvPr/>
        </p:nvSpPr>
        <p:spPr>
          <a:xfrm rot="16200000">
            <a:off x="1522352" y="1201103"/>
            <a:ext cx="155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y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-Richtung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0ED7314-BCAE-481D-AAB0-DB7CD2B9A06C}"/>
              </a:ext>
            </a:extLst>
          </p:cNvPr>
          <p:cNvSpPr txBox="1"/>
          <p:nvPr/>
        </p:nvSpPr>
        <p:spPr>
          <a:xfrm rot="16200000">
            <a:off x="2094572" y="1201103"/>
            <a:ext cx="155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z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-Richtung</a:t>
            </a:r>
            <a:endParaRPr lang="de-CH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7F9FF7E-AFAF-44E4-97AE-6367FA1308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1444" y="1274262"/>
            <a:ext cx="5467350" cy="720090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E420DDF-5781-4BF4-99FA-65F50CEABB90}"/>
              </a:ext>
            </a:extLst>
          </p:cNvPr>
          <p:cNvGrpSpPr/>
          <p:nvPr/>
        </p:nvGrpSpPr>
        <p:grpSpPr>
          <a:xfrm>
            <a:off x="5148064" y="2312554"/>
            <a:ext cx="2655641" cy="942272"/>
            <a:chOff x="5148064" y="2312554"/>
            <a:chExt cx="2655641" cy="942272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F504A1EB-3A20-4FC5-9F47-95BFC91CC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83390" y="2761431"/>
              <a:ext cx="2520315" cy="493395"/>
            </a:xfrm>
            <a:prstGeom prst="rect">
              <a:avLst/>
            </a:prstGeom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362E3AFF-0F1F-42A0-9313-744F8F206B90}"/>
                </a:ext>
              </a:extLst>
            </p:cNvPr>
            <p:cNvSpPr txBox="1"/>
            <p:nvPr/>
          </p:nvSpPr>
          <p:spPr>
            <a:xfrm>
              <a:off x="5148064" y="2312554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Hydrodynamik</a:t>
              </a:r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75969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E39B0EB2-D685-44C4-AE19-2CF670CC4A14}"/>
              </a:ext>
            </a:extLst>
          </p:cNvPr>
          <p:cNvGrpSpPr/>
          <p:nvPr/>
        </p:nvGrpSpPr>
        <p:grpSpPr>
          <a:xfrm>
            <a:off x="295712" y="111579"/>
            <a:ext cx="7134772" cy="1584461"/>
            <a:chOff x="295712" y="111579"/>
            <a:chExt cx="7134772" cy="1584461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2CAE0F75-B44C-43AC-918C-F52CB8B406B1}"/>
                </a:ext>
              </a:extLst>
            </p:cNvPr>
            <p:cNvSpPr/>
            <p:nvPr/>
          </p:nvSpPr>
          <p:spPr>
            <a:xfrm>
              <a:off x="589724" y="461977"/>
              <a:ext cx="6840760" cy="3190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E308471A-ABBE-499D-B170-0BE96411E7D2}"/>
                </a:ext>
              </a:extLst>
            </p:cNvPr>
            <p:cNvSpPr/>
            <p:nvPr/>
          </p:nvSpPr>
          <p:spPr>
            <a:xfrm>
              <a:off x="589724" y="1326073"/>
              <a:ext cx="6840760" cy="3190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727BB0F7-D686-4D69-93ED-1A53284B84ED}"/>
                </a:ext>
              </a:extLst>
            </p:cNvPr>
            <p:cNvSpPr/>
            <p:nvPr/>
          </p:nvSpPr>
          <p:spPr>
            <a:xfrm>
              <a:off x="589724" y="781064"/>
              <a:ext cx="6840760" cy="5450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2" name="Textfeld 101">
              <a:extLst>
                <a:ext uri="{FF2B5EF4-FFF2-40B4-BE49-F238E27FC236}">
                  <a16:creationId xmlns:a16="http://schemas.microsoft.com/office/drawing/2014/main" id="{ADFA962F-EDDB-4789-9284-0C15241ABDF1}"/>
                </a:ext>
              </a:extLst>
            </p:cNvPr>
            <p:cNvSpPr txBox="1"/>
            <p:nvPr/>
          </p:nvSpPr>
          <p:spPr>
            <a:xfrm>
              <a:off x="295712" y="849108"/>
              <a:ext cx="206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i="1" dirty="0"/>
                <a:t>d</a:t>
              </a:r>
            </a:p>
          </p:txBody>
        </p: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276E4C9B-0C0A-4C99-AC4F-5238BF91B5B1}"/>
                </a:ext>
              </a:extLst>
            </p:cNvPr>
            <p:cNvSpPr txBox="1"/>
            <p:nvPr/>
          </p:nvSpPr>
          <p:spPr>
            <a:xfrm>
              <a:off x="1084247" y="111579"/>
              <a:ext cx="8846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i="1" dirty="0"/>
                <a:t>A= s </a:t>
              </a:r>
              <a:r>
                <a:rPr lang="de-CH" sz="1200" dirty="0"/>
                <a:t>x</a:t>
              </a:r>
              <a:r>
                <a:rPr lang="de-CH" i="1" dirty="0"/>
                <a:t> s</a:t>
              </a:r>
            </a:p>
          </p:txBody>
        </p:sp>
        <p:sp>
          <p:nvSpPr>
            <p:cNvPr id="105" name="Textfeld 104">
              <a:extLst>
                <a:ext uri="{FF2B5EF4-FFF2-40B4-BE49-F238E27FC236}">
                  <a16:creationId xmlns:a16="http://schemas.microsoft.com/office/drawing/2014/main" id="{717042C7-579B-4F54-877F-B786EEA66ECE}"/>
                </a:ext>
              </a:extLst>
            </p:cNvPr>
            <p:cNvSpPr txBox="1"/>
            <p:nvPr/>
          </p:nvSpPr>
          <p:spPr>
            <a:xfrm>
              <a:off x="3750603" y="380791"/>
              <a:ext cx="54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i="1" dirty="0">
                  <a:solidFill>
                    <a:srgbClr val="FF0000"/>
                  </a:solidFill>
                </a:rPr>
                <a:t>+Q</a:t>
              </a:r>
            </a:p>
          </p:txBody>
        </p: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E5772CEB-6990-4F7C-95DF-A10884F965AF}"/>
                </a:ext>
              </a:extLst>
            </p:cNvPr>
            <p:cNvSpPr txBox="1"/>
            <p:nvPr/>
          </p:nvSpPr>
          <p:spPr>
            <a:xfrm>
              <a:off x="3722006" y="1326708"/>
              <a:ext cx="54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i="1" dirty="0">
                  <a:solidFill>
                    <a:srgbClr val="00B0F0"/>
                  </a:solidFill>
                </a:rPr>
                <a:t>-Q</a:t>
              </a:r>
            </a:p>
          </p:txBody>
        </p:sp>
      </p:grpSp>
      <p:sp>
        <p:nvSpPr>
          <p:cNvPr id="7" name="Rectangle 4"/>
          <p:cNvSpPr>
            <a:spLocks noGrp="1"/>
          </p:cNvSpPr>
          <p:nvPr>
            <p:ph type="subTitle" idx="4294967295"/>
          </p:nvPr>
        </p:nvSpPr>
        <p:spPr>
          <a:xfrm>
            <a:off x="0" y="4824413"/>
            <a:ext cx="9144000" cy="31908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Systemphysik						www.pegaswiss.ch	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41D5BD6-CF14-4368-9E52-B955DCF6BA71}"/>
              </a:ext>
            </a:extLst>
          </p:cNvPr>
          <p:cNvSpPr/>
          <p:nvPr/>
        </p:nvSpPr>
        <p:spPr>
          <a:xfrm>
            <a:off x="2997390" y="74277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200" dirty="0">
                <a:solidFill>
                  <a:srgbClr val="00FFFF"/>
                </a:solidFill>
              </a:rPr>
              <a:t>http://www.schaffhausen-foto-archiv.ch/moserdamm.html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D06200C1-80E0-47E8-A303-0FF7ED2B4E1D}"/>
                  </a:ext>
                </a:extLst>
              </p:cNvPr>
              <p:cNvSpPr txBox="1"/>
              <p:nvPr/>
            </p:nvSpPr>
            <p:spPr>
              <a:xfrm>
                <a:off x="6414172" y="875763"/>
                <a:ext cx="6889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D06200C1-80E0-47E8-A303-0FF7ED2B4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172" y="875763"/>
                <a:ext cx="688907" cy="276999"/>
              </a:xfrm>
              <a:prstGeom prst="rect">
                <a:avLst/>
              </a:prstGeom>
              <a:blipFill>
                <a:blip r:embed="rId3"/>
                <a:stretch>
                  <a:fillRect l="-4425" r="-7965" b="-1111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6CB05509-8CD4-403D-B40F-E774CB0913EC}"/>
              </a:ext>
            </a:extLst>
          </p:cNvPr>
          <p:cNvGrpSpPr/>
          <p:nvPr/>
        </p:nvGrpSpPr>
        <p:grpSpPr>
          <a:xfrm>
            <a:off x="7668344" y="761270"/>
            <a:ext cx="929870" cy="545009"/>
            <a:chOff x="7668344" y="761270"/>
            <a:chExt cx="929870" cy="545009"/>
          </a:xfrm>
        </p:grpSpPr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45A3A013-4BC9-46C9-82ED-A184CB147B01}"/>
                </a:ext>
              </a:extLst>
            </p:cNvPr>
            <p:cNvCxnSpPr/>
            <p:nvPr/>
          </p:nvCxnSpPr>
          <p:spPr>
            <a:xfrm>
              <a:off x="7668344" y="761270"/>
              <a:ext cx="0" cy="545009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feld 34">
                  <a:extLst>
                    <a:ext uri="{FF2B5EF4-FFF2-40B4-BE49-F238E27FC236}">
                      <a16:creationId xmlns:a16="http://schemas.microsoft.com/office/drawing/2014/main" id="{828F82D8-F32F-4E89-B47D-183AF2AE5468}"/>
                    </a:ext>
                  </a:extLst>
                </p:cNvPr>
                <p:cNvSpPr txBox="1"/>
                <p:nvPr/>
              </p:nvSpPr>
              <p:spPr>
                <a:xfrm>
                  <a:off x="7796135" y="849108"/>
                  <a:ext cx="80207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CH" b="0" i="1" smtClean="0">
                            <a:latin typeface="Cambria Math" panose="02040503050406030204" pitchFamily="18" charset="0"/>
                          </a:rPr>
                          <m:t>𝐸𝑑</m:t>
                        </m:r>
                      </m:oMath>
                    </m:oMathPara>
                  </a14:m>
                  <a:endParaRPr lang="de-CH" dirty="0"/>
                </a:p>
              </p:txBody>
            </p:sp>
          </mc:Choice>
          <mc:Fallback xmlns="">
            <p:sp>
              <p:nvSpPr>
                <p:cNvPr id="35" name="Textfeld 34">
                  <a:extLst>
                    <a:ext uri="{FF2B5EF4-FFF2-40B4-BE49-F238E27FC236}">
                      <a16:creationId xmlns:a16="http://schemas.microsoft.com/office/drawing/2014/main" id="{828F82D8-F32F-4E89-B47D-183AF2AE54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6135" y="849108"/>
                  <a:ext cx="80207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6870" r="-6870" b="-6522"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F471525-B954-4540-8634-168D31706408}"/>
              </a:ext>
            </a:extLst>
          </p:cNvPr>
          <p:cNvGrpSpPr/>
          <p:nvPr/>
        </p:nvGrpSpPr>
        <p:grpSpPr>
          <a:xfrm>
            <a:off x="38003" y="145933"/>
            <a:ext cx="1252802" cy="1072508"/>
            <a:chOff x="7739464" y="946714"/>
            <a:chExt cx="1252802" cy="1072508"/>
          </a:xfrm>
        </p:grpSpPr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213B658F-B6A6-40A3-9CC2-A8E5FF696441}"/>
                </a:ext>
              </a:extLst>
            </p:cNvPr>
            <p:cNvCxnSpPr>
              <a:cxnSpLocks/>
            </p:cNvCxnSpPr>
            <p:nvPr/>
          </p:nvCxnSpPr>
          <p:spPr>
            <a:xfrm>
              <a:off x="7796443" y="1140383"/>
              <a:ext cx="694357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4EFE1B2F-5976-4F34-A6CC-575B39277E1B}"/>
                </a:ext>
              </a:extLst>
            </p:cNvPr>
            <p:cNvSpPr txBox="1"/>
            <p:nvPr/>
          </p:nvSpPr>
          <p:spPr>
            <a:xfrm>
              <a:off x="8480635" y="946714"/>
              <a:ext cx="511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i="1" dirty="0">
                  <a:solidFill>
                    <a:srgbClr val="00B0F0"/>
                  </a:solidFill>
                </a:rPr>
                <a:t>z</a:t>
              </a:r>
              <a:endParaRPr lang="de-CH" i="1" baseline="-25000" dirty="0">
                <a:solidFill>
                  <a:srgbClr val="00B0F0"/>
                </a:solidFill>
              </a:endParaRPr>
            </a:p>
          </p:txBody>
        </p: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7338BE91-F3A0-4C44-9E2A-800E501DBF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83626" y="1048682"/>
              <a:ext cx="1775" cy="72790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65C4B161-F2B7-4F63-8AA0-590ABE6EB656}"/>
                </a:ext>
              </a:extLst>
            </p:cNvPr>
            <p:cNvSpPr txBox="1"/>
            <p:nvPr/>
          </p:nvSpPr>
          <p:spPr>
            <a:xfrm>
              <a:off x="7739464" y="1649890"/>
              <a:ext cx="39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i="1" dirty="0">
                  <a:solidFill>
                    <a:srgbClr val="FF0000"/>
                  </a:solidFill>
                </a:rPr>
                <a:t>x</a:t>
              </a:r>
              <a:endParaRPr lang="de-CH" i="1" baseline="-250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D5D64A82-4168-4BA0-9E33-63103FBF1348}"/>
                  </a:ext>
                </a:extLst>
              </p:cNvPr>
              <p:cNvSpPr txBox="1"/>
              <p:nvPr/>
            </p:nvSpPr>
            <p:spPr>
              <a:xfrm>
                <a:off x="568215" y="2021389"/>
                <a:ext cx="2839752" cy="1744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CH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de-CH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CH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de-CH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CH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CH" sz="1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CH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CH" sz="1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de-CH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CH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CH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CH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de-CH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CH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CH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CH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CH" sz="1400" dirty="0"/>
              </a:p>
            </p:txBody>
          </p:sp>
        </mc:Choice>
        <mc:Fallback xmlns=""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D5D64A82-4168-4BA0-9E33-63103FBF1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15" y="2021389"/>
                <a:ext cx="2839752" cy="17441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1F54B413-48E1-400B-8A10-7768B51157E1}"/>
              </a:ext>
            </a:extLst>
          </p:cNvPr>
          <p:cNvGrpSpPr/>
          <p:nvPr/>
        </p:nvGrpSpPr>
        <p:grpSpPr>
          <a:xfrm>
            <a:off x="600180" y="509751"/>
            <a:ext cx="6805218" cy="369332"/>
            <a:chOff x="600180" y="509751"/>
            <a:chExt cx="6805218" cy="369332"/>
          </a:xfrm>
        </p:grpSpPr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738A3AB-9228-43F4-923C-BCB3B0FA60FA}"/>
                </a:ext>
              </a:extLst>
            </p:cNvPr>
            <p:cNvSpPr txBox="1"/>
            <p:nvPr/>
          </p:nvSpPr>
          <p:spPr>
            <a:xfrm>
              <a:off x="60018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FD0C382C-1D25-463C-8CB4-0FA8843B72E4}"/>
                </a:ext>
              </a:extLst>
            </p:cNvPr>
            <p:cNvSpPr txBox="1"/>
            <p:nvPr/>
          </p:nvSpPr>
          <p:spPr>
            <a:xfrm>
              <a:off x="94319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6474EB8D-4336-4DAB-82CF-6DC7A1C0C1FE}"/>
                </a:ext>
              </a:extLst>
            </p:cNvPr>
            <p:cNvSpPr txBox="1"/>
            <p:nvPr/>
          </p:nvSpPr>
          <p:spPr>
            <a:xfrm>
              <a:off x="128620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D09D832B-96C9-4465-BF2C-81B109532084}"/>
                </a:ext>
              </a:extLst>
            </p:cNvPr>
            <p:cNvSpPr txBox="1"/>
            <p:nvPr/>
          </p:nvSpPr>
          <p:spPr>
            <a:xfrm>
              <a:off x="162921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D769DC03-B0D3-40BC-94ED-2E52B15FC2C1}"/>
                </a:ext>
              </a:extLst>
            </p:cNvPr>
            <p:cNvSpPr txBox="1"/>
            <p:nvPr/>
          </p:nvSpPr>
          <p:spPr>
            <a:xfrm>
              <a:off x="197222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74609C97-0D20-4401-B8A8-D9BDE5C6070C}"/>
                </a:ext>
              </a:extLst>
            </p:cNvPr>
            <p:cNvSpPr txBox="1"/>
            <p:nvPr/>
          </p:nvSpPr>
          <p:spPr>
            <a:xfrm>
              <a:off x="231523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37373D69-9E56-49ED-B912-9BFDAE2E2017}"/>
                </a:ext>
              </a:extLst>
            </p:cNvPr>
            <p:cNvSpPr txBox="1"/>
            <p:nvPr/>
          </p:nvSpPr>
          <p:spPr>
            <a:xfrm>
              <a:off x="265824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46A8C238-ECB6-4EF3-872E-03D16FF58258}"/>
                </a:ext>
              </a:extLst>
            </p:cNvPr>
            <p:cNvSpPr txBox="1"/>
            <p:nvPr/>
          </p:nvSpPr>
          <p:spPr>
            <a:xfrm>
              <a:off x="300125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15D1A66D-F33B-477A-A45E-024ADDF45D6B}"/>
                </a:ext>
              </a:extLst>
            </p:cNvPr>
            <p:cNvSpPr txBox="1"/>
            <p:nvPr/>
          </p:nvSpPr>
          <p:spPr>
            <a:xfrm>
              <a:off x="334426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CD7894E2-0370-48BF-935C-432310B76C88}"/>
                </a:ext>
              </a:extLst>
            </p:cNvPr>
            <p:cNvSpPr txBox="1"/>
            <p:nvPr/>
          </p:nvSpPr>
          <p:spPr>
            <a:xfrm>
              <a:off x="368727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AB827034-09C0-42B1-8039-74C6892798AE}"/>
                </a:ext>
              </a:extLst>
            </p:cNvPr>
            <p:cNvSpPr txBox="1"/>
            <p:nvPr/>
          </p:nvSpPr>
          <p:spPr>
            <a:xfrm>
              <a:off x="403028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4F66959A-5A3F-4487-8B73-A4BCC05683EC}"/>
                </a:ext>
              </a:extLst>
            </p:cNvPr>
            <p:cNvSpPr txBox="1"/>
            <p:nvPr/>
          </p:nvSpPr>
          <p:spPr>
            <a:xfrm>
              <a:off x="437329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AE659562-4FE6-4515-97BD-538D7A77E91C}"/>
                </a:ext>
              </a:extLst>
            </p:cNvPr>
            <p:cNvSpPr txBox="1"/>
            <p:nvPr/>
          </p:nvSpPr>
          <p:spPr>
            <a:xfrm>
              <a:off x="471630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AA0150D3-3C2C-43E7-BB72-9C1E93D6BA7E}"/>
                </a:ext>
              </a:extLst>
            </p:cNvPr>
            <p:cNvSpPr txBox="1"/>
            <p:nvPr/>
          </p:nvSpPr>
          <p:spPr>
            <a:xfrm>
              <a:off x="505931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26735865-EAE0-40C4-AC05-6BBA551EF302}"/>
                </a:ext>
              </a:extLst>
            </p:cNvPr>
            <p:cNvSpPr txBox="1"/>
            <p:nvPr/>
          </p:nvSpPr>
          <p:spPr>
            <a:xfrm>
              <a:off x="540232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420113FA-9AE3-4903-9850-29100E6AB949}"/>
                </a:ext>
              </a:extLst>
            </p:cNvPr>
            <p:cNvSpPr txBox="1"/>
            <p:nvPr/>
          </p:nvSpPr>
          <p:spPr>
            <a:xfrm>
              <a:off x="574533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3382289A-553B-449B-9C6B-07FE5D99B11A}"/>
                </a:ext>
              </a:extLst>
            </p:cNvPr>
            <p:cNvSpPr txBox="1"/>
            <p:nvPr/>
          </p:nvSpPr>
          <p:spPr>
            <a:xfrm>
              <a:off x="608834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BAA850CC-EB01-4EAD-8A4D-CD2499B34302}"/>
                </a:ext>
              </a:extLst>
            </p:cNvPr>
            <p:cNvSpPr txBox="1"/>
            <p:nvPr/>
          </p:nvSpPr>
          <p:spPr>
            <a:xfrm>
              <a:off x="643135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B03A52FE-63AE-4020-AC2B-12395E9EB306}"/>
                </a:ext>
              </a:extLst>
            </p:cNvPr>
            <p:cNvSpPr txBox="1"/>
            <p:nvPr/>
          </p:nvSpPr>
          <p:spPr>
            <a:xfrm>
              <a:off x="677436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F60E00D8-9191-4956-8BEF-7EEA42D15E26}"/>
                </a:ext>
              </a:extLst>
            </p:cNvPr>
            <p:cNvSpPr txBox="1"/>
            <p:nvPr/>
          </p:nvSpPr>
          <p:spPr>
            <a:xfrm>
              <a:off x="7117366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5F850E68-814B-4D01-88E9-B376777C5D63}"/>
              </a:ext>
            </a:extLst>
          </p:cNvPr>
          <p:cNvGrpSpPr/>
          <p:nvPr/>
        </p:nvGrpSpPr>
        <p:grpSpPr>
          <a:xfrm>
            <a:off x="607495" y="1199461"/>
            <a:ext cx="6805218" cy="369332"/>
            <a:chOff x="600180" y="509751"/>
            <a:chExt cx="6805218" cy="369332"/>
          </a:xfrm>
        </p:grpSpPr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EF6C514C-1479-4F39-8B6C-C9614401216E}"/>
                </a:ext>
              </a:extLst>
            </p:cNvPr>
            <p:cNvSpPr txBox="1"/>
            <p:nvPr/>
          </p:nvSpPr>
          <p:spPr>
            <a:xfrm>
              <a:off x="60018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00B0F0"/>
                  </a:solidFill>
                </a:rPr>
                <a:t>-</a:t>
              </a:r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22C1691E-AB17-47A6-AAD2-8C68BB1783A6}"/>
                </a:ext>
              </a:extLst>
            </p:cNvPr>
            <p:cNvSpPr txBox="1"/>
            <p:nvPr/>
          </p:nvSpPr>
          <p:spPr>
            <a:xfrm>
              <a:off x="94319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00B0F0"/>
                  </a:solidFill>
                </a:rPr>
                <a:t>-</a:t>
              </a:r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8E7EF4C9-2140-464A-9F39-4917A3E15DAD}"/>
                </a:ext>
              </a:extLst>
            </p:cNvPr>
            <p:cNvSpPr txBox="1"/>
            <p:nvPr/>
          </p:nvSpPr>
          <p:spPr>
            <a:xfrm>
              <a:off x="128620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00B0F0"/>
                  </a:solidFill>
                </a:rPr>
                <a:t>-</a:t>
              </a:r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1CD72C18-2CAF-44CD-82D7-3B66319028E1}"/>
                </a:ext>
              </a:extLst>
            </p:cNvPr>
            <p:cNvSpPr txBox="1"/>
            <p:nvPr/>
          </p:nvSpPr>
          <p:spPr>
            <a:xfrm>
              <a:off x="162921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00B0F0"/>
                  </a:solidFill>
                </a:rPr>
                <a:t>-</a:t>
              </a:r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EA4862BB-0A5A-40FB-BEF4-E6417E81DB02}"/>
                </a:ext>
              </a:extLst>
            </p:cNvPr>
            <p:cNvSpPr txBox="1"/>
            <p:nvPr/>
          </p:nvSpPr>
          <p:spPr>
            <a:xfrm>
              <a:off x="197222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00B0F0"/>
                  </a:solidFill>
                </a:rPr>
                <a:t>-</a:t>
              </a: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03FEEF73-D28C-4B72-B1B6-6DFCDAD85B22}"/>
                </a:ext>
              </a:extLst>
            </p:cNvPr>
            <p:cNvSpPr txBox="1"/>
            <p:nvPr/>
          </p:nvSpPr>
          <p:spPr>
            <a:xfrm>
              <a:off x="231523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00B0F0"/>
                  </a:solidFill>
                </a:rPr>
                <a:t>-</a:t>
              </a:r>
            </a:p>
          </p:txBody>
        </p:sp>
        <p:sp>
          <p:nvSpPr>
            <p:cNvPr id="72" name="Textfeld 71">
              <a:extLst>
                <a:ext uri="{FF2B5EF4-FFF2-40B4-BE49-F238E27FC236}">
                  <a16:creationId xmlns:a16="http://schemas.microsoft.com/office/drawing/2014/main" id="{6EDA83B8-DF91-46EB-8118-643207223B8C}"/>
                </a:ext>
              </a:extLst>
            </p:cNvPr>
            <p:cNvSpPr txBox="1"/>
            <p:nvPr/>
          </p:nvSpPr>
          <p:spPr>
            <a:xfrm>
              <a:off x="265824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00B0F0"/>
                  </a:solidFill>
                </a:rPr>
                <a:t>-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43099732-8393-415F-BC06-CF1A971EBDEF}"/>
                </a:ext>
              </a:extLst>
            </p:cNvPr>
            <p:cNvSpPr txBox="1"/>
            <p:nvPr/>
          </p:nvSpPr>
          <p:spPr>
            <a:xfrm>
              <a:off x="300125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00B0F0"/>
                  </a:solidFill>
                </a:rPr>
                <a:t>-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41AE1AB8-DB9B-45E9-BD69-928EE293B8C8}"/>
                </a:ext>
              </a:extLst>
            </p:cNvPr>
            <p:cNvSpPr txBox="1"/>
            <p:nvPr/>
          </p:nvSpPr>
          <p:spPr>
            <a:xfrm>
              <a:off x="334426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00B0F0"/>
                  </a:solidFill>
                </a:rPr>
                <a:t>-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FF817D65-4B0C-4D2F-932D-B25A8FD1AB1E}"/>
                </a:ext>
              </a:extLst>
            </p:cNvPr>
            <p:cNvSpPr txBox="1"/>
            <p:nvPr/>
          </p:nvSpPr>
          <p:spPr>
            <a:xfrm>
              <a:off x="368727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00B0F0"/>
                  </a:solidFill>
                </a:rPr>
                <a:t>-</a:t>
              </a:r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CC644B02-830B-4345-AEB0-08BF859DA7D0}"/>
                </a:ext>
              </a:extLst>
            </p:cNvPr>
            <p:cNvSpPr txBox="1"/>
            <p:nvPr/>
          </p:nvSpPr>
          <p:spPr>
            <a:xfrm>
              <a:off x="403028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00B0F0"/>
                  </a:solidFill>
                </a:rPr>
                <a:t>-</a:t>
              </a:r>
            </a:p>
          </p:txBody>
        </p: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09E126B5-B0F9-464E-BDF7-CCD8FB40777E}"/>
                </a:ext>
              </a:extLst>
            </p:cNvPr>
            <p:cNvSpPr txBox="1"/>
            <p:nvPr/>
          </p:nvSpPr>
          <p:spPr>
            <a:xfrm>
              <a:off x="437329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00B0F0"/>
                  </a:solidFill>
                </a:rPr>
                <a:t>-</a:t>
              </a:r>
            </a:p>
          </p:txBody>
        </p: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4CA4E6D0-72D7-47F1-BF56-1AE8BA7662F9}"/>
                </a:ext>
              </a:extLst>
            </p:cNvPr>
            <p:cNvSpPr txBox="1"/>
            <p:nvPr/>
          </p:nvSpPr>
          <p:spPr>
            <a:xfrm>
              <a:off x="471630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00B0F0"/>
                  </a:solidFill>
                </a:rPr>
                <a:t>-</a:t>
              </a:r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8AD27648-3111-4AA6-8A58-484A4317DDAB}"/>
                </a:ext>
              </a:extLst>
            </p:cNvPr>
            <p:cNvSpPr txBox="1"/>
            <p:nvPr/>
          </p:nvSpPr>
          <p:spPr>
            <a:xfrm>
              <a:off x="505931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00B0F0"/>
                  </a:solidFill>
                </a:rPr>
                <a:t>-</a:t>
              </a:r>
            </a:p>
          </p:txBody>
        </p: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8990D5D1-4A14-4EE0-93BA-54CA1ABE9D2B}"/>
                </a:ext>
              </a:extLst>
            </p:cNvPr>
            <p:cNvSpPr txBox="1"/>
            <p:nvPr/>
          </p:nvSpPr>
          <p:spPr>
            <a:xfrm>
              <a:off x="540232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00B0F0"/>
                  </a:solidFill>
                </a:rPr>
                <a:t>-</a:t>
              </a:r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75A53596-2D72-40AC-A3FC-CAA4DB5680A4}"/>
                </a:ext>
              </a:extLst>
            </p:cNvPr>
            <p:cNvSpPr txBox="1"/>
            <p:nvPr/>
          </p:nvSpPr>
          <p:spPr>
            <a:xfrm>
              <a:off x="574533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00B0F0"/>
                  </a:solidFill>
                </a:rPr>
                <a:t>-</a:t>
              </a:r>
            </a:p>
          </p:txBody>
        </p: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8FC4AFF4-AACE-4758-A8F3-EFF1DC043BB6}"/>
                </a:ext>
              </a:extLst>
            </p:cNvPr>
            <p:cNvSpPr txBox="1"/>
            <p:nvPr/>
          </p:nvSpPr>
          <p:spPr>
            <a:xfrm>
              <a:off x="608834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00B0F0"/>
                  </a:solidFill>
                </a:rPr>
                <a:t>-</a:t>
              </a:r>
            </a:p>
          </p:txBody>
        </p: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F83BD84E-4058-4D0F-8D74-AA6BAD5C9CB9}"/>
                </a:ext>
              </a:extLst>
            </p:cNvPr>
            <p:cNvSpPr txBox="1"/>
            <p:nvPr/>
          </p:nvSpPr>
          <p:spPr>
            <a:xfrm>
              <a:off x="643135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00B0F0"/>
                  </a:solidFill>
                </a:rPr>
                <a:t>-</a:t>
              </a:r>
            </a:p>
          </p:txBody>
        </p:sp>
        <p:sp>
          <p:nvSpPr>
            <p:cNvPr id="84" name="Textfeld 83">
              <a:extLst>
                <a:ext uri="{FF2B5EF4-FFF2-40B4-BE49-F238E27FC236}">
                  <a16:creationId xmlns:a16="http://schemas.microsoft.com/office/drawing/2014/main" id="{126779BD-FB0B-4D63-B0AC-38535A052C82}"/>
                </a:ext>
              </a:extLst>
            </p:cNvPr>
            <p:cNvSpPr txBox="1"/>
            <p:nvPr/>
          </p:nvSpPr>
          <p:spPr>
            <a:xfrm>
              <a:off x="6774360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00B0F0"/>
                  </a:solidFill>
                </a:rPr>
                <a:t>-</a:t>
              </a:r>
            </a:p>
          </p:txBody>
        </p: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AC446FE9-FC1C-469E-A54D-56BFCAF046D9}"/>
                </a:ext>
              </a:extLst>
            </p:cNvPr>
            <p:cNvSpPr txBox="1"/>
            <p:nvPr/>
          </p:nvSpPr>
          <p:spPr>
            <a:xfrm>
              <a:off x="7117366" y="50975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00B0F0"/>
                  </a:solidFill>
                </a:rPr>
                <a:t>-</a:t>
              </a:r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64E9167D-4E74-47D5-84CD-FA63297BBB44}"/>
              </a:ext>
            </a:extLst>
          </p:cNvPr>
          <p:cNvGrpSpPr/>
          <p:nvPr/>
        </p:nvGrpSpPr>
        <p:grpSpPr>
          <a:xfrm>
            <a:off x="782216" y="761270"/>
            <a:ext cx="6382072" cy="576495"/>
            <a:chOff x="782216" y="761270"/>
            <a:chExt cx="6382072" cy="576495"/>
          </a:xfrm>
        </p:grpSpPr>
        <p:cxnSp>
          <p:nvCxnSpPr>
            <p:cNvPr id="87" name="Gerade Verbindung mit Pfeil 86">
              <a:extLst>
                <a:ext uri="{FF2B5EF4-FFF2-40B4-BE49-F238E27FC236}">
                  <a16:creationId xmlns:a16="http://schemas.microsoft.com/office/drawing/2014/main" id="{969F3994-6BC3-4956-92C3-371AA7C233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216" y="761270"/>
              <a:ext cx="0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mit Pfeil 87">
              <a:extLst>
                <a:ext uri="{FF2B5EF4-FFF2-40B4-BE49-F238E27FC236}">
                  <a16:creationId xmlns:a16="http://schemas.microsoft.com/office/drawing/2014/main" id="{DD647A58-3F01-40B9-8C54-9BFF01F345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8078" y="761270"/>
              <a:ext cx="0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>
              <a:extLst>
                <a:ext uri="{FF2B5EF4-FFF2-40B4-BE49-F238E27FC236}">
                  <a16:creationId xmlns:a16="http://schemas.microsoft.com/office/drawing/2014/main" id="{D1FAE8F9-948B-4162-A62A-524075C44A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3940" y="761270"/>
              <a:ext cx="0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mit Pfeil 89">
              <a:extLst>
                <a:ext uri="{FF2B5EF4-FFF2-40B4-BE49-F238E27FC236}">
                  <a16:creationId xmlns:a16="http://schemas.microsoft.com/office/drawing/2014/main" id="{F6C295D7-25F6-49EF-9529-596E8DFB83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49802" y="761270"/>
              <a:ext cx="0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mit Pfeil 90">
              <a:extLst>
                <a:ext uri="{FF2B5EF4-FFF2-40B4-BE49-F238E27FC236}">
                  <a16:creationId xmlns:a16="http://schemas.microsoft.com/office/drawing/2014/main" id="{D56791B1-E7D2-43B0-B536-443DD1A519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5664" y="761270"/>
              <a:ext cx="0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mit Pfeil 91">
              <a:extLst>
                <a:ext uri="{FF2B5EF4-FFF2-40B4-BE49-F238E27FC236}">
                  <a16:creationId xmlns:a16="http://schemas.microsoft.com/office/drawing/2014/main" id="{298B778F-5C04-4435-A6CF-780D4E1547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1526" y="761270"/>
              <a:ext cx="0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mit Pfeil 92">
              <a:extLst>
                <a:ext uri="{FF2B5EF4-FFF2-40B4-BE49-F238E27FC236}">
                  <a16:creationId xmlns:a16="http://schemas.microsoft.com/office/drawing/2014/main" id="{B2B3F6FE-17C7-4ABC-B429-64A3DE9404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7388" y="761270"/>
              <a:ext cx="0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mit Pfeil 93">
              <a:extLst>
                <a:ext uri="{FF2B5EF4-FFF2-40B4-BE49-F238E27FC236}">
                  <a16:creationId xmlns:a16="http://schemas.microsoft.com/office/drawing/2014/main" id="{AC6DA1EF-CFBD-4408-90DA-6D425D3932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3250" y="761270"/>
              <a:ext cx="0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mit Pfeil 94">
              <a:extLst>
                <a:ext uri="{FF2B5EF4-FFF2-40B4-BE49-F238E27FC236}">
                  <a16:creationId xmlns:a16="http://schemas.microsoft.com/office/drawing/2014/main" id="{9AB65066-6B08-4F71-B02F-B3E935042F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9112" y="761270"/>
              <a:ext cx="0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mit Pfeil 95">
              <a:extLst>
                <a:ext uri="{FF2B5EF4-FFF2-40B4-BE49-F238E27FC236}">
                  <a16:creationId xmlns:a16="http://schemas.microsoft.com/office/drawing/2014/main" id="{69CD7ECD-FED9-4D10-A684-D965E5F271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4974" y="761270"/>
              <a:ext cx="0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mit Pfeil 96">
              <a:extLst>
                <a:ext uri="{FF2B5EF4-FFF2-40B4-BE49-F238E27FC236}">
                  <a16:creationId xmlns:a16="http://schemas.microsoft.com/office/drawing/2014/main" id="{A15BC1B5-46FD-41AD-8FF9-27E669BC19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0836" y="761270"/>
              <a:ext cx="0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mit Pfeil 97">
              <a:extLst>
                <a:ext uri="{FF2B5EF4-FFF2-40B4-BE49-F238E27FC236}">
                  <a16:creationId xmlns:a16="http://schemas.microsoft.com/office/drawing/2014/main" id="{AC95E6D4-DEDA-4F0C-A9AD-DF47AA3F21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6698" y="761270"/>
              <a:ext cx="0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mit Pfeil 98">
              <a:extLst>
                <a:ext uri="{FF2B5EF4-FFF2-40B4-BE49-F238E27FC236}">
                  <a16:creationId xmlns:a16="http://schemas.microsoft.com/office/drawing/2014/main" id="{39E01AEA-2BE4-4C4B-8596-CBFAFAA627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2560" y="761270"/>
              <a:ext cx="0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mit Pfeil 99">
              <a:extLst>
                <a:ext uri="{FF2B5EF4-FFF2-40B4-BE49-F238E27FC236}">
                  <a16:creationId xmlns:a16="http://schemas.microsoft.com/office/drawing/2014/main" id="{834D0393-A445-443B-8AF9-7829DB25C3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8422" y="761270"/>
              <a:ext cx="0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mit Pfeil 100">
              <a:extLst>
                <a:ext uri="{FF2B5EF4-FFF2-40B4-BE49-F238E27FC236}">
                  <a16:creationId xmlns:a16="http://schemas.microsoft.com/office/drawing/2014/main" id="{4EDED653-AEF0-4753-B466-5977A7FECE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4288" y="761701"/>
              <a:ext cx="0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feld 103">
                <a:extLst>
                  <a:ext uri="{FF2B5EF4-FFF2-40B4-BE49-F238E27FC236}">
                    <a16:creationId xmlns:a16="http://schemas.microsoft.com/office/drawing/2014/main" id="{CC5834DA-2EAA-4109-8B22-D7CBAD0DD736}"/>
                  </a:ext>
                </a:extLst>
              </p:cNvPr>
              <p:cNvSpPr txBox="1"/>
              <p:nvPr/>
            </p:nvSpPr>
            <p:spPr>
              <a:xfrm>
                <a:off x="7781227" y="178245"/>
                <a:ext cx="864789" cy="567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04" name="Textfeld 103">
                <a:extLst>
                  <a:ext uri="{FF2B5EF4-FFF2-40B4-BE49-F238E27FC236}">
                    <a16:creationId xmlns:a16="http://schemas.microsoft.com/office/drawing/2014/main" id="{CC5834DA-2EAA-4109-8B22-D7CBAD0DD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227" y="178245"/>
                <a:ext cx="864789" cy="567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FA8FE77B-717C-4229-85F9-64C3E99F48CA}"/>
              </a:ext>
            </a:extLst>
          </p:cNvPr>
          <p:cNvGrpSpPr/>
          <p:nvPr/>
        </p:nvGrpSpPr>
        <p:grpSpPr>
          <a:xfrm>
            <a:off x="410262" y="688650"/>
            <a:ext cx="7150729" cy="708503"/>
            <a:chOff x="410262" y="688650"/>
            <a:chExt cx="7150729" cy="708503"/>
          </a:xfrm>
        </p:grpSpPr>
        <p:grpSp>
          <p:nvGrpSpPr>
            <p:cNvPr id="115" name="Gruppieren 114">
              <a:extLst>
                <a:ext uri="{FF2B5EF4-FFF2-40B4-BE49-F238E27FC236}">
                  <a16:creationId xmlns:a16="http://schemas.microsoft.com/office/drawing/2014/main" id="{5247C460-B746-4E8C-B377-1C6ADFFACB1C}"/>
                </a:ext>
              </a:extLst>
            </p:cNvPr>
            <p:cNvGrpSpPr/>
            <p:nvPr/>
          </p:nvGrpSpPr>
          <p:grpSpPr>
            <a:xfrm>
              <a:off x="410262" y="688650"/>
              <a:ext cx="7144709" cy="251940"/>
              <a:chOff x="420857" y="750122"/>
              <a:chExt cx="7144709" cy="251940"/>
            </a:xfrm>
          </p:grpSpPr>
          <p:cxnSp>
            <p:nvCxnSpPr>
              <p:cNvPr id="112" name="Gerade Verbindung mit Pfeil 111">
                <a:extLst>
                  <a:ext uri="{FF2B5EF4-FFF2-40B4-BE49-F238E27FC236}">
                    <a16:creationId xmlns:a16="http://schemas.microsoft.com/office/drawing/2014/main" id="{8253418A-632E-4F14-95B7-0C84D9684F1F}"/>
                  </a:ext>
                </a:extLst>
              </p:cNvPr>
              <p:cNvCxnSpPr/>
              <p:nvPr/>
            </p:nvCxnSpPr>
            <p:spPr>
              <a:xfrm>
                <a:off x="697521" y="997030"/>
                <a:ext cx="6590973" cy="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2F73173D-1771-4419-A18B-74AD3DD4EC92}"/>
                  </a:ext>
                </a:extLst>
              </p:cNvPr>
              <p:cNvSpPr/>
              <p:nvPr/>
            </p:nvSpPr>
            <p:spPr>
              <a:xfrm>
                <a:off x="420857" y="750122"/>
                <a:ext cx="290124" cy="245323"/>
              </a:xfrm>
              <a:custGeom>
                <a:avLst/>
                <a:gdLst>
                  <a:gd name="connsiteX0" fmla="*/ 148929 w 290124"/>
                  <a:gd name="connsiteY0" fmla="*/ 0 h 283448"/>
                  <a:gd name="connsiteX1" fmla="*/ 115312 w 290124"/>
                  <a:gd name="connsiteY1" fmla="*/ 6723 h 283448"/>
                  <a:gd name="connsiteX2" fmla="*/ 74971 w 290124"/>
                  <a:gd name="connsiteY2" fmla="*/ 33617 h 283448"/>
                  <a:gd name="connsiteX3" fmla="*/ 54800 w 290124"/>
                  <a:gd name="connsiteY3" fmla="*/ 47064 h 283448"/>
                  <a:gd name="connsiteX4" fmla="*/ 34629 w 290124"/>
                  <a:gd name="connsiteY4" fmla="*/ 53788 h 283448"/>
                  <a:gd name="connsiteX5" fmla="*/ 21182 w 290124"/>
                  <a:gd name="connsiteY5" fmla="*/ 80682 h 283448"/>
                  <a:gd name="connsiteX6" fmla="*/ 1012 w 290124"/>
                  <a:gd name="connsiteY6" fmla="*/ 100853 h 283448"/>
                  <a:gd name="connsiteX7" fmla="*/ 7735 w 290124"/>
                  <a:gd name="connsiteY7" fmla="*/ 181535 h 283448"/>
                  <a:gd name="connsiteX8" fmla="*/ 27906 w 290124"/>
                  <a:gd name="connsiteY8" fmla="*/ 221876 h 283448"/>
                  <a:gd name="connsiteX9" fmla="*/ 68247 w 290124"/>
                  <a:gd name="connsiteY9" fmla="*/ 248770 h 283448"/>
                  <a:gd name="connsiteX10" fmla="*/ 95141 w 290124"/>
                  <a:gd name="connsiteY10" fmla="*/ 268941 h 283448"/>
                  <a:gd name="connsiteX11" fmla="*/ 115312 w 290124"/>
                  <a:gd name="connsiteY11" fmla="*/ 275664 h 283448"/>
                  <a:gd name="connsiteX12" fmla="*/ 290124 w 290124"/>
                  <a:gd name="connsiteY12" fmla="*/ 282388 h 28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24" h="283448">
                    <a:moveTo>
                      <a:pt x="148929" y="0"/>
                    </a:moveTo>
                    <a:cubicBezTo>
                      <a:pt x="137723" y="2241"/>
                      <a:pt x="125715" y="1994"/>
                      <a:pt x="115312" y="6723"/>
                    </a:cubicBezTo>
                    <a:cubicBezTo>
                      <a:pt x="100599" y="13411"/>
                      <a:pt x="88418" y="24652"/>
                      <a:pt x="74971" y="33617"/>
                    </a:cubicBezTo>
                    <a:cubicBezTo>
                      <a:pt x="68247" y="38099"/>
                      <a:pt x="62466" y="44509"/>
                      <a:pt x="54800" y="47064"/>
                    </a:cubicBezTo>
                    <a:lnTo>
                      <a:pt x="34629" y="53788"/>
                    </a:lnTo>
                    <a:cubicBezTo>
                      <a:pt x="30147" y="62753"/>
                      <a:pt x="27008" y="72526"/>
                      <a:pt x="21182" y="80682"/>
                    </a:cubicBezTo>
                    <a:cubicBezTo>
                      <a:pt x="15655" y="88419"/>
                      <a:pt x="2269" y="91428"/>
                      <a:pt x="1012" y="100853"/>
                    </a:cubicBezTo>
                    <a:cubicBezTo>
                      <a:pt x="-2555" y="127603"/>
                      <a:pt x="4168" y="154785"/>
                      <a:pt x="7735" y="181535"/>
                    </a:cubicBezTo>
                    <a:cubicBezTo>
                      <a:pt x="9273" y="193072"/>
                      <a:pt x="19353" y="214393"/>
                      <a:pt x="27906" y="221876"/>
                    </a:cubicBezTo>
                    <a:cubicBezTo>
                      <a:pt x="40069" y="232518"/>
                      <a:pt x="55318" y="239073"/>
                      <a:pt x="68247" y="248770"/>
                    </a:cubicBezTo>
                    <a:cubicBezTo>
                      <a:pt x="77212" y="255494"/>
                      <a:pt x="85411" y="263381"/>
                      <a:pt x="95141" y="268941"/>
                    </a:cubicBezTo>
                    <a:cubicBezTo>
                      <a:pt x="101295" y="272457"/>
                      <a:pt x="108339" y="274396"/>
                      <a:pt x="115312" y="275664"/>
                    </a:cubicBezTo>
                    <a:cubicBezTo>
                      <a:pt x="179817" y="287392"/>
                      <a:pt x="216476" y="282388"/>
                      <a:pt x="290124" y="282388"/>
                    </a:cubicBezTo>
                  </a:path>
                </a:pathLst>
              </a:cu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2D1552BE-AD7A-42DD-BAD8-977BAE2A731F}"/>
                  </a:ext>
                </a:extLst>
              </p:cNvPr>
              <p:cNvSpPr/>
              <p:nvPr/>
            </p:nvSpPr>
            <p:spPr>
              <a:xfrm flipH="1">
                <a:off x="7275442" y="756739"/>
                <a:ext cx="290124" cy="245323"/>
              </a:xfrm>
              <a:custGeom>
                <a:avLst/>
                <a:gdLst>
                  <a:gd name="connsiteX0" fmla="*/ 148929 w 290124"/>
                  <a:gd name="connsiteY0" fmla="*/ 0 h 283448"/>
                  <a:gd name="connsiteX1" fmla="*/ 115312 w 290124"/>
                  <a:gd name="connsiteY1" fmla="*/ 6723 h 283448"/>
                  <a:gd name="connsiteX2" fmla="*/ 74971 w 290124"/>
                  <a:gd name="connsiteY2" fmla="*/ 33617 h 283448"/>
                  <a:gd name="connsiteX3" fmla="*/ 54800 w 290124"/>
                  <a:gd name="connsiteY3" fmla="*/ 47064 h 283448"/>
                  <a:gd name="connsiteX4" fmla="*/ 34629 w 290124"/>
                  <a:gd name="connsiteY4" fmla="*/ 53788 h 283448"/>
                  <a:gd name="connsiteX5" fmla="*/ 21182 w 290124"/>
                  <a:gd name="connsiteY5" fmla="*/ 80682 h 283448"/>
                  <a:gd name="connsiteX6" fmla="*/ 1012 w 290124"/>
                  <a:gd name="connsiteY6" fmla="*/ 100853 h 283448"/>
                  <a:gd name="connsiteX7" fmla="*/ 7735 w 290124"/>
                  <a:gd name="connsiteY7" fmla="*/ 181535 h 283448"/>
                  <a:gd name="connsiteX8" fmla="*/ 27906 w 290124"/>
                  <a:gd name="connsiteY8" fmla="*/ 221876 h 283448"/>
                  <a:gd name="connsiteX9" fmla="*/ 68247 w 290124"/>
                  <a:gd name="connsiteY9" fmla="*/ 248770 h 283448"/>
                  <a:gd name="connsiteX10" fmla="*/ 95141 w 290124"/>
                  <a:gd name="connsiteY10" fmla="*/ 268941 h 283448"/>
                  <a:gd name="connsiteX11" fmla="*/ 115312 w 290124"/>
                  <a:gd name="connsiteY11" fmla="*/ 275664 h 283448"/>
                  <a:gd name="connsiteX12" fmla="*/ 290124 w 290124"/>
                  <a:gd name="connsiteY12" fmla="*/ 282388 h 28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24" h="283448">
                    <a:moveTo>
                      <a:pt x="148929" y="0"/>
                    </a:moveTo>
                    <a:cubicBezTo>
                      <a:pt x="137723" y="2241"/>
                      <a:pt x="125715" y="1994"/>
                      <a:pt x="115312" y="6723"/>
                    </a:cubicBezTo>
                    <a:cubicBezTo>
                      <a:pt x="100599" y="13411"/>
                      <a:pt x="88418" y="24652"/>
                      <a:pt x="74971" y="33617"/>
                    </a:cubicBezTo>
                    <a:cubicBezTo>
                      <a:pt x="68247" y="38099"/>
                      <a:pt x="62466" y="44509"/>
                      <a:pt x="54800" y="47064"/>
                    </a:cubicBezTo>
                    <a:lnTo>
                      <a:pt x="34629" y="53788"/>
                    </a:lnTo>
                    <a:cubicBezTo>
                      <a:pt x="30147" y="62753"/>
                      <a:pt x="27008" y="72526"/>
                      <a:pt x="21182" y="80682"/>
                    </a:cubicBezTo>
                    <a:cubicBezTo>
                      <a:pt x="15655" y="88419"/>
                      <a:pt x="2269" y="91428"/>
                      <a:pt x="1012" y="100853"/>
                    </a:cubicBezTo>
                    <a:cubicBezTo>
                      <a:pt x="-2555" y="127603"/>
                      <a:pt x="4168" y="154785"/>
                      <a:pt x="7735" y="181535"/>
                    </a:cubicBezTo>
                    <a:cubicBezTo>
                      <a:pt x="9273" y="193072"/>
                      <a:pt x="19353" y="214393"/>
                      <a:pt x="27906" y="221876"/>
                    </a:cubicBezTo>
                    <a:cubicBezTo>
                      <a:pt x="40069" y="232518"/>
                      <a:pt x="55318" y="239073"/>
                      <a:pt x="68247" y="248770"/>
                    </a:cubicBezTo>
                    <a:cubicBezTo>
                      <a:pt x="77212" y="255494"/>
                      <a:pt x="85411" y="263381"/>
                      <a:pt x="95141" y="268941"/>
                    </a:cubicBezTo>
                    <a:cubicBezTo>
                      <a:pt x="101295" y="272457"/>
                      <a:pt x="108339" y="274396"/>
                      <a:pt x="115312" y="275664"/>
                    </a:cubicBezTo>
                    <a:cubicBezTo>
                      <a:pt x="179817" y="287392"/>
                      <a:pt x="216476" y="282388"/>
                      <a:pt x="290124" y="282388"/>
                    </a:cubicBezTo>
                  </a:path>
                </a:pathLst>
              </a:custGeom>
              <a:noFill/>
              <a:ln w="28575">
                <a:solidFill>
                  <a:srgbClr val="00B0F0"/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116" name="Gruppieren 115">
              <a:extLst>
                <a:ext uri="{FF2B5EF4-FFF2-40B4-BE49-F238E27FC236}">
                  <a16:creationId xmlns:a16="http://schemas.microsoft.com/office/drawing/2014/main" id="{426171B5-7FEF-4B1E-B608-9F2A1D739B39}"/>
                </a:ext>
              </a:extLst>
            </p:cNvPr>
            <p:cNvGrpSpPr/>
            <p:nvPr/>
          </p:nvGrpSpPr>
          <p:grpSpPr>
            <a:xfrm flipV="1">
              <a:off x="416282" y="1145213"/>
              <a:ext cx="7144709" cy="251940"/>
              <a:chOff x="420857" y="750122"/>
              <a:chExt cx="7144709" cy="251940"/>
            </a:xfrm>
          </p:grpSpPr>
          <p:cxnSp>
            <p:nvCxnSpPr>
              <p:cNvPr id="117" name="Gerade Verbindung mit Pfeil 116">
                <a:extLst>
                  <a:ext uri="{FF2B5EF4-FFF2-40B4-BE49-F238E27FC236}">
                    <a16:creationId xmlns:a16="http://schemas.microsoft.com/office/drawing/2014/main" id="{A8C91F7F-E365-4B9B-8745-522D2C5DD85C}"/>
                  </a:ext>
                </a:extLst>
              </p:cNvPr>
              <p:cNvCxnSpPr/>
              <p:nvPr/>
            </p:nvCxnSpPr>
            <p:spPr>
              <a:xfrm>
                <a:off x="697521" y="997030"/>
                <a:ext cx="6590973" cy="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7C24F38C-7146-4AD2-9AD9-2E93F0D6B4D3}"/>
                  </a:ext>
                </a:extLst>
              </p:cNvPr>
              <p:cNvSpPr/>
              <p:nvPr/>
            </p:nvSpPr>
            <p:spPr>
              <a:xfrm>
                <a:off x="420857" y="750122"/>
                <a:ext cx="290124" cy="245323"/>
              </a:xfrm>
              <a:custGeom>
                <a:avLst/>
                <a:gdLst>
                  <a:gd name="connsiteX0" fmla="*/ 148929 w 290124"/>
                  <a:gd name="connsiteY0" fmla="*/ 0 h 283448"/>
                  <a:gd name="connsiteX1" fmla="*/ 115312 w 290124"/>
                  <a:gd name="connsiteY1" fmla="*/ 6723 h 283448"/>
                  <a:gd name="connsiteX2" fmla="*/ 74971 w 290124"/>
                  <a:gd name="connsiteY2" fmla="*/ 33617 h 283448"/>
                  <a:gd name="connsiteX3" fmla="*/ 54800 w 290124"/>
                  <a:gd name="connsiteY3" fmla="*/ 47064 h 283448"/>
                  <a:gd name="connsiteX4" fmla="*/ 34629 w 290124"/>
                  <a:gd name="connsiteY4" fmla="*/ 53788 h 283448"/>
                  <a:gd name="connsiteX5" fmla="*/ 21182 w 290124"/>
                  <a:gd name="connsiteY5" fmla="*/ 80682 h 283448"/>
                  <a:gd name="connsiteX6" fmla="*/ 1012 w 290124"/>
                  <a:gd name="connsiteY6" fmla="*/ 100853 h 283448"/>
                  <a:gd name="connsiteX7" fmla="*/ 7735 w 290124"/>
                  <a:gd name="connsiteY7" fmla="*/ 181535 h 283448"/>
                  <a:gd name="connsiteX8" fmla="*/ 27906 w 290124"/>
                  <a:gd name="connsiteY8" fmla="*/ 221876 h 283448"/>
                  <a:gd name="connsiteX9" fmla="*/ 68247 w 290124"/>
                  <a:gd name="connsiteY9" fmla="*/ 248770 h 283448"/>
                  <a:gd name="connsiteX10" fmla="*/ 95141 w 290124"/>
                  <a:gd name="connsiteY10" fmla="*/ 268941 h 283448"/>
                  <a:gd name="connsiteX11" fmla="*/ 115312 w 290124"/>
                  <a:gd name="connsiteY11" fmla="*/ 275664 h 283448"/>
                  <a:gd name="connsiteX12" fmla="*/ 290124 w 290124"/>
                  <a:gd name="connsiteY12" fmla="*/ 282388 h 28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24" h="283448">
                    <a:moveTo>
                      <a:pt x="148929" y="0"/>
                    </a:moveTo>
                    <a:cubicBezTo>
                      <a:pt x="137723" y="2241"/>
                      <a:pt x="125715" y="1994"/>
                      <a:pt x="115312" y="6723"/>
                    </a:cubicBezTo>
                    <a:cubicBezTo>
                      <a:pt x="100599" y="13411"/>
                      <a:pt x="88418" y="24652"/>
                      <a:pt x="74971" y="33617"/>
                    </a:cubicBezTo>
                    <a:cubicBezTo>
                      <a:pt x="68247" y="38099"/>
                      <a:pt x="62466" y="44509"/>
                      <a:pt x="54800" y="47064"/>
                    </a:cubicBezTo>
                    <a:lnTo>
                      <a:pt x="34629" y="53788"/>
                    </a:lnTo>
                    <a:cubicBezTo>
                      <a:pt x="30147" y="62753"/>
                      <a:pt x="27008" y="72526"/>
                      <a:pt x="21182" y="80682"/>
                    </a:cubicBezTo>
                    <a:cubicBezTo>
                      <a:pt x="15655" y="88419"/>
                      <a:pt x="2269" y="91428"/>
                      <a:pt x="1012" y="100853"/>
                    </a:cubicBezTo>
                    <a:cubicBezTo>
                      <a:pt x="-2555" y="127603"/>
                      <a:pt x="4168" y="154785"/>
                      <a:pt x="7735" y="181535"/>
                    </a:cubicBezTo>
                    <a:cubicBezTo>
                      <a:pt x="9273" y="193072"/>
                      <a:pt x="19353" y="214393"/>
                      <a:pt x="27906" y="221876"/>
                    </a:cubicBezTo>
                    <a:cubicBezTo>
                      <a:pt x="40069" y="232518"/>
                      <a:pt x="55318" y="239073"/>
                      <a:pt x="68247" y="248770"/>
                    </a:cubicBezTo>
                    <a:cubicBezTo>
                      <a:pt x="77212" y="255494"/>
                      <a:pt x="85411" y="263381"/>
                      <a:pt x="95141" y="268941"/>
                    </a:cubicBezTo>
                    <a:cubicBezTo>
                      <a:pt x="101295" y="272457"/>
                      <a:pt x="108339" y="274396"/>
                      <a:pt x="115312" y="275664"/>
                    </a:cubicBezTo>
                    <a:cubicBezTo>
                      <a:pt x="179817" y="287392"/>
                      <a:pt x="216476" y="282388"/>
                      <a:pt x="290124" y="282388"/>
                    </a:cubicBezTo>
                  </a:path>
                </a:pathLst>
              </a:cu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1C4459D7-2B11-4785-849F-2045445D7F1A}"/>
                  </a:ext>
                </a:extLst>
              </p:cNvPr>
              <p:cNvSpPr/>
              <p:nvPr/>
            </p:nvSpPr>
            <p:spPr>
              <a:xfrm flipH="1">
                <a:off x="7275442" y="756739"/>
                <a:ext cx="290124" cy="245323"/>
              </a:xfrm>
              <a:custGeom>
                <a:avLst/>
                <a:gdLst>
                  <a:gd name="connsiteX0" fmla="*/ 148929 w 290124"/>
                  <a:gd name="connsiteY0" fmla="*/ 0 h 283448"/>
                  <a:gd name="connsiteX1" fmla="*/ 115312 w 290124"/>
                  <a:gd name="connsiteY1" fmla="*/ 6723 h 283448"/>
                  <a:gd name="connsiteX2" fmla="*/ 74971 w 290124"/>
                  <a:gd name="connsiteY2" fmla="*/ 33617 h 283448"/>
                  <a:gd name="connsiteX3" fmla="*/ 54800 w 290124"/>
                  <a:gd name="connsiteY3" fmla="*/ 47064 h 283448"/>
                  <a:gd name="connsiteX4" fmla="*/ 34629 w 290124"/>
                  <a:gd name="connsiteY4" fmla="*/ 53788 h 283448"/>
                  <a:gd name="connsiteX5" fmla="*/ 21182 w 290124"/>
                  <a:gd name="connsiteY5" fmla="*/ 80682 h 283448"/>
                  <a:gd name="connsiteX6" fmla="*/ 1012 w 290124"/>
                  <a:gd name="connsiteY6" fmla="*/ 100853 h 283448"/>
                  <a:gd name="connsiteX7" fmla="*/ 7735 w 290124"/>
                  <a:gd name="connsiteY7" fmla="*/ 181535 h 283448"/>
                  <a:gd name="connsiteX8" fmla="*/ 27906 w 290124"/>
                  <a:gd name="connsiteY8" fmla="*/ 221876 h 283448"/>
                  <a:gd name="connsiteX9" fmla="*/ 68247 w 290124"/>
                  <a:gd name="connsiteY9" fmla="*/ 248770 h 283448"/>
                  <a:gd name="connsiteX10" fmla="*/ 95141 w 290124"/>
                  <a:gd name="connsiteY10" fmla="*/ 268941 h 283448"/>
                  <a:gd name="connsiteX11" fmla="*/ 115312 w 290124"/>
                  <a:gd name="connsiteY11" fmla="*/ 275664 h 283448"/>
                  <a:gd name="connsiteX12" fmla="*/ 290124 w 290124"/>
                  <a:gd name="connsiteY12" fmla="*/ 282388 h 28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124" h="283448">
                    <a:moveTo>
                      <a:pt x="148929" y="0"/>
                    </a:moveTo>
                    <a:cubicBezTo>
                      <a:pt x="137723" y="2241"/>
                      <a:pt x="125715" y="1994"/>
                      <a:pt x="115312" y="6723"/>
                    </a:cubicBezTo>
                    <a:cubicBezTo>
                      <a:pt x="100599" y="13411"/>
                      <a:pt x="88418" y="24652"/>
                      <a:pt x="74971" y="33617"/>
                    </a:cubicBezTo>
                    <a:cubicBezTo>
                      <a:pt x="68247" y="38099"/>
                      <a:pt x="62466" y="44509"/>
                      <a:pt x="54800" y="47064"/>
                    </a:cubicBezTo>
                    <a:lnTo>
                      <a:pt x="34629" y="53788"/>
                    </a:lnTo>
                    <a:cubicBezTo>
                      <a:pt x="30147" y="62753"/>
                      <a:pt x="27008" y="72526"/>
                      <a:pt x="21182" y="80682"/>
                    </a:cubicBezTo>
                    <a:cubicBezTo>
                      <a:pt x="15655" y="88419"/>
                      <a:pt x="2269" y="91428"/>
                      <a:pt x="1012" y="100853"/>
                    </a:cubicBezTo>
                    <a:cubicBezTo>
                      <a:pt x="-2555" y="127603"/>
                      <a:pt x="4168" y="154785"/>
                      <a:pt x="7735" y="181535"/>
                    </a:cubicBezTo>
                    <a:cubicBezTo>
                      <a:pt x="9273" y="193072"/>
                      <a:pt x="19353" y="214393"/>
                      <a:pt x="27906" y="221876"/>
                    </a:cubicBezTo>
                    <a:cubicBezTo>
                      <a:pt x="40069" y="232518"/>
                      <a:pt x="55318" y="239073"/>
                      <a:pt x="68247" y="248770"/>
                    </a:cubicBezTo>
                    <a:cubicBezTo>
                      <a:pt x="77212" y="255494"/>
                      <a:pt x="85411" y="263381"/>
                      <a:pt x="95141" y="268941"/>
                    </a:cubicBezTo>
                    <a:cubicBezTo>
                      <a:pt x="101295" y="272457"/>
                      <a:pt x="108339" y="274396"/>
                      <a:pt x="115312" y="275664"/>
                    </a:cubicBezTo>
                    <a:cubicBezTo>
                      <a:pt x="179817" y="287392"/>
                      <a:pt x="216476" y="282388"/>
                      <a:pt x="290124" y="282388"/>
                    </a:cubicBezTo>
                  </a:path>
                </a:pathLst>
              </a:custGeom>
              <a:noFill/>
              <a:ln w="28575">
                <a:solidFill>
                  <a:srgbClr val="00B0F0"/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feld 121">
                <a:extLst>
                  <a:ext uri="{FF2B5EF4-FFF2-40B4-BE49-F238E27FC236}">
                    <a16:creationId xmlns:a16="http://schemas.microsoft.com/office/drawing/2014/main" id="{9DE921B2-2186-4FDD-8879-30C7F09C6012}"/>
                  </a:ext>
                </a:extLst>
              </p:cNvPr>
              <p:cNvSpPr txBox="1"/>
              <p:nvPr/>
            </p:nvSpPr>
            <p:spPr>
              <a:xfrm>
                <a:off x="4565808" y="1902146"/>
                <a:ext cx="281705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𝑝𝑥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𝑄𝐸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22" name="Textfeld 121">
                <a:extLst>
                  <a:ext uri="{FF2B5EF4-FFF2-40B4-BE49-F238E27FC236}">
                    <a16:creationId xmlns:a16="http://schemas.microsoft.com/office/drawing/2014/main" id="{9DE921B2-2186-4FDD-8879-30C7F09C6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808" y="1902146"/>
                <a:ext cx="2817053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feld 122">
                <a:extLst>
                  <a:ext uri="{FF2B5EF4-FFF2-40B4-BE49-F238E27FC236}">
                    <a16:creationId xmlns:a16="http://schemas.microsoft.com/office/drawing/2014/main" id="{D4EA4D1B-D022-485D-A2F6-7BBCF6FC4436}"/>
                  </a:ext>
                </a:extLst>
              </p:cNvPr>
              <p:cNvSpPr txBox="1"/>
              <p:nvPr/>
            </p:nvSpPr>
            <p:spPr>
              <a:xfrm>
                <a:off x="4572000" y="2627685"/>
                <a:ext cx="2978058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𝑝𝑧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𝑠𝑑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𝑄𝐸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23" name="Textfeld 122">
                <a:extLst>
                  <a:ext uri="{FF2B5EF4-FFF2-40B4-BE49-F238E27FC236}">
                    <a16:creationId xmlns:a16="http://schemas.microsoft.com/office/drawing/2014/main" id="{D4EA4D1B-D022-485D-A2F6-7BBCF6FC4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27685"/>
                <a:ext cx="2978058" cy="5259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35A2F2FF-868B-49A3-A6C5-AFE44C07AC04}"/>
              </a:ext>
            </a:extLst>
          </p:cNvPr>
          <p:cNvGrpSpPr/>
          <p:nvPr/>
        </p:nvGrpSpPr>
        <p:grpSpPr>
          <a:xfrm>
            <a:off x="568215" y="4205903"/>
            <a:ext cx="6840760" cy="484660"/>
            <a:chOff x="589724" y="4223054"/>
            <a:chExt cx="6840760" cy="484660"/>
          </a:xfrm>
        </p:grpSpPr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29D49DFF-280D-4113-B23D-105FC511B693}"/>
                </a:ext>
              </a:extLst>
            </p:cNvPr>
            <p:cNvSpPr/>
            <p:nvPr/>
          </p:nvSpPr>
          <p:spPr>
            <a:xfrm>
              <a:off x="589724" y="4337747"/>
              <a:ext cx="6840760" cy="31908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4F5E9E0B-7F37-44C2-9A70-8772BE0FA2B2}"/>
                </a:ext>
              </a:extLst>
            </p:cNvPr>
            <p:cNvSpPr txBox="1"/>
            <p:nvPr/>
          </p:nvSpPr>
          <p:spPr>
            <a:xfrm>
              <a:off x="3722006" y="4338382"/>
              <a:ext cx="54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i="1" dirty="0">
                  <a:solidFill>
                    <a:srgbClr val="00B0F0"/>
                  </a:solidFill>
                </a:rPr>
                <a:t>-Q</a:t>
              </a:r>
            </a:p>
          </p:txBody>
        </p:sp>
        <p:grpSp>
          <p:nvGrpSpPr>
            <p:cNvPr id="142" name="Gruppieren 141">
              <a:extLst>
                <a:ext uri="{FF2B5EF4-FFF2-40B4-BE49-F238E27FC236}">
                  <a16:creationId xmlns:a16="http://schemas.microsoft.com/office/drawing/2014/main" id="{9AB8E97B-1F65-472C-934F-6B309412E7AC}"/>
                </a:ext>
              </a:extLst>
            </p:cNvPr>
            <p:cNvGrpSpPr/>
            <p:nvPr/>
          </p:nvGrpSpPr>
          <p:grpSpPr>
            <a:xfrm>
              <a:off x="590399" y="4223054"/>
              <a:ext cx="6805218" cy="369332"/>
              <a:chOff x="600180" y="509751"/>
              <a:chExt cx="6805218" cy="369332"/>
            </a:xfrm>
          </p:grpSpPr>
          <p:sp>
            <p:nvSpPr>
              <p:cNvPr id="143" name="Textfeld 142">
                <a:extLst>
                  <a:ext uri="{FF2B5EF4-FFF2-40B4-BE49-F238E27FC236}">
                    <a16:creationId xmlns:a16="http://schemas.microsoft.com/office/drawing/2014/main" id="{774B9280-9D23-4EA7-B7C8-06B141807613}"/>
                  </a:ext>
                </a:extLst>
              </p:cNvPr>
              <p:cNvSpPr txBox="1"/>
              <p:nvPr/>
            </p:nvSpPr>
            <p:spPr>
              <a:xfrm>
                <a:off x="600180" y="50975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>
                    <a:solidFill>
                      <a:srgbClr val="00B0F0"/>
                    </a:solidFill>
                  </a:rPr>
                  <a:t>-</a:t>
                </a:r>
              </a:p>
            </p:txBody>
          </p:sp>
          <p:sp>
            <p:nvSpPr>
              <p:cNvPr id="144" name="Textfeld 143">
                <a:extLst>
                  <a:ext uri="{FF2B5EF4-FFF2-40B4-BE49-F238E27FC236}">
                    <a16:creationId xmlns:a16="http://schemas.microsoft.com/office/drawing/2014/main" id="{C8B9DFB6-61B0-4D0F-B5F5-7B5631AFD19D}"/>
                  </a:ext>
                </a:extLst>
              </p:cNvPr>
              <p:cNvSpPr txBox="1"/>
              <p:nvPr/>
            </p:nvSpPr>
            <p:spPr>
              <a:xfrm>
                <a:off x="943190" y="50975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>
                    <a:solidFill>
                      <a:srgbClr val="00B0F0"/>
                    </a:solidFill>
                  </a:rPr>
                  <a:t>-</a:t>
                </a:r>
              </a:p>
            </p:txBody>
          </p:sp>
          <p:sp>
            <p:nvSpPr>
              <p:cNvPr id="145" name="Textfeld 144">
                <a:extLst>
                  <a:ext uri="{FF2B5EF4-FFF2-40B4-BE49-F238E27FC236}">
                    <a16:creationId xmlns:a16="http://schemas.microsoft.com/office/drawing/2014/main" id="{F8086880-7819-406D-BF5A-8B3D178C03D4}"/>
                  </a:ext>
                </a:extLst>
              </p:cNvPr>
              <p:cNvSpPr txBox="1"/>
              <p:nvPr/>
            </p:nvSpPr>
            <p:spPr>
              <a:xfrm>
                <a:off x="1286200" y="50975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>
                    <a:solidFill>
                      <a:srgbClr val="00B0F0"/>
                    </a:solidFill>
                  </a:rPr>
                  <a:t>-</a:t>
                </a:r>
              </a:p>
            </p:txBody>
          </p:sp>
          <p:sp>
            <p:nvSpPr>
              <p:cNvPr id="146" name="Textfeld 145">
                <a:extLst>
                  <a:ext uri="{FF2B5EF4-FFF2-40B4-BE49-F238E27FC236}">
                    <a16:creationId xmlns:a16="http://schemas.microsoft.com/office/drawing/2014/main" id="{9ACAF4FD-CDFC-4726-AE8F-EB928BAB6ED4}"/>
                  </a:ext>
                </a:extLst>
              </p:cNvPr>
              <p:cNvSpPr txBox="1"/>
              <p:nvPr/>
            </p:nvSpPr>
            <p:spPr>
              <a:xfrm>
                <a:off x="1629210" y="50975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>
                    <a:solidFill>
                      <a:srgbClr val="00B0F0"/>
                    </a:solidFill>
                  </a:rPr>
                  <a:t>-</a:t>
                </a:r>
              </a:p>
            </p:txBody>
          </p:sp>
          <p:sp>
            <p:nvSpPr>
              <p:cNvPr id="147" name="Textfeld 146">
                <a:extLst>
                  <a:ext uri="{FF2B5EF4-FFF2-40B4-BE49-F238E27FC236}">
                    <a16:creationId xmlns:a16="http://schemas.microsoft.com/office/drawing/2014/main" id="{9C984BE5-4207-4542-AF71-7205B0E8C3FF}"/>
                  </a:ext>
                </a:extLst>
              </p:cNvPr>
              <p:cNvSpPr txBox="1"/>
              <p:nvPr/>
            </p:nvSpPr>
            <p:spPr>
              <a:xfrm>
                <a:off x="1972220" y="50975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>
                    <a:solidFill>
                      <a:srgbClr val="00B0F0"/>
                    </a:solidFill>
                  </a:rPr>
                  <a:t>-</a:t>
                </a:r>
              </a:p>
            </p:txBody>
          </p:sp>
          <p:sp>
            <p:nvSpPr>
              <p:cNvPr id="148" name="Textfeld 147">
                <a:extLst>
                  <a:ext uri="{FF2B5EF4-FFF2-40B4-BE49-F238E27FC236}">
                    <a16:creationId xmlns:a16="http://schemas.microsoft.com/office/drawing/2014/main" id="{038448FF-6360-4052-A322-613996BA6ED8}"/>
                  </a:ext>
                </a:extLst>
              </p:cNvPr>
              <p:cNvSpPr txBox="1"/>
              <p:nvPr/>
            </p:nvSpPr>
            <p:spPr>
              <a:xfrm>
                <a:off x="2315230" y="50975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>
                    <a:solidFill>
                      <a:srgbClr val="00B0F0"/>
                    </a:solidFill>
                  </a:rPr>
                  <a:t>-</a:t>
                </a:r>
              </a:p>
            </p:txBody>
          </p:sp>
          <p:sp>
            <p:nvSpPr>
              <p:cNvPr id="149" name="Textfeld 148">
                <a:extLst>
                  <a:ext uri="{FF2B5EF4-FFF2-40B4-BE49-F238E27FC236}">
                    <a16:creationId xmlns:a16="http://schemas.microsoft.com/office/drawing/2014/main" id="{538F3C38-0A0F-4784-B902-34F28B08D17A}"/>
                  </a:ext>
                </a:extLst>
              </p:cNvPr>
              <p:cNvSpPr txBox="1"/>
              <p:nvPr/>
            </p:nvSpPr>
            <p:spPr>
              <a:xfrm>
                <a:off x="2658240" y="50975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>
                    <a:solidFill>
                      <a:srgbClr val="00B0F0"/>
                    </a:solidFill>
                  </a:rPr>
                  <a:t>-</a:t>
                </a:r>
              </a:p>
            </p:txBody>
          </p:sp>
          <p:sp>
            <p:nvSpPr>
              <p:cNvPr id="150" name="Textfeld 149">
                <a:extLst>
                  <a:ext uri="{FF2B5EF4-FFF2-40B4-BE49-F238E27FC236}">
                    <a16:creationId xmlns:a16="http://schemas.microsoft.com/office/drawing/2014/main" id="{75B35D85-0CAB-40B5-B9F3-0464C11E657B}"/>
                  </a:ext>
                </a:extLst>
              </p:cNvPr>
              <p:cNvSpPr txBox="1"/>
              <p:nvPr/>
            </p:nvSpPr>
            <p:spPr>
              <a:xfrm>
                <a:off x="3001250" y="50975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>
                    <a:solidFill>
                      <a:srgbClr val="00B0F0"/>
                    </a:solidFill>
                  </a:rPr>
                  <a:t>-</a:t>
                </a:r>
              </a:p>
            </p:txBody>
          </p:sp>
          <p:sp>
            <p:nvSpPr>
              <p:cNvPr id="151" name="Textfeld 150">
                <a:extLst>
                  <a:ext uri="{FF2B5EF4-FFF2-40B4-BE49-F238E27FC236}">
                    <a16:creationId xmlns:a16="http://schemas.microsoft.com/office/drawing/2014/main" id="{61FDD2C8-13F2-481E-8B4A-B36C6099A996}"/>
                  </a:ext>
                </a:extLst>
              </p:cNvPr>
              <p:cNvSpPr txBox="1"/>
              <p:nvPr/>
            </p:nvSpPr>
            <p:spPr>
              <a:xfrm>
                <a:off x="3344260" y="50975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>
                    <a:solidFill>
                      <a:srgbClr val="00B0F0"/>
                    </a:solidFill>
                  </a:rPr>
                  <a:t>-</a:t>
                </a:r>
              </a:p>
            </p:txBody>
          </p:sp>
          <p:sp>
            <p:nvSpPr>
              <p:cNvPr id="152" name="Textfeld 151">
                <a:extLst>
                  <a:ext uri="{FF2B5EF4-FFF2-40B4-BE49-F238E27FC236}">
                    <a16:creationId xmlns:a16="http://schemas.microsoft.com/office/drawing/2014/main" id="{137A93C5-0F85-4168-9623-1FDA535D817E}"/>
                  </a:ext>
                </a:extLst>
              </p:cNvPr>
              <p:cNvSpPr txBox="1"/>
              <p:nvPr/>
            </p:nvSpPr>
            <p:spPr>
              <a:xfrm>
                <a:off x="3687270" y="50975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>
                    <a:solidFill>
                      <a:srgbClr val="00B0F0"/>
                    </a:solidFill>
                  </a:rPr>
                  <a:t>-</a:t>
                </a:r>
              </a:p>
            </p:txBody>
          </p:sp>
          <p:sp>
            <p:nvSpPr>
              <p:cNvPr id="153" name="Textfeld 152">
                <a:extLst>
                  <a:ext uri="{FF2B5EF4-FFF2-40B4-BE49-F238E27FC236}">
                    <a16:creationId xmlns:a16="http://schemas.microsoft.com/office/drawing/2014/main" id="{183B1951-93C1-444E-B03E-C9479EAAAA33}"/>
                  </a:ext>
                </a:extLst>
              </p:cNvPr>
              <p:cNvSpPr txBox="1"/>
              <p:nvPr/>
            </p:nvSpPr>
            <p:spPr>
              <a:xfrm>
                <a:off x="4030280" y="50975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>
                    <a:solidFill>
                      <a:srgbClr val="00B0F0"/>
                    </a:solidFill>
                  </a:rPr>
                  <a:t>-</a:t>
                </a:r>
              </a:p>
            </p:txBody>
          </p:sp>
          <p:sp>
            <p:nvSpPr>
              <p:cNvPr id="154" name="Textfeld 153">
                <a:extLst>
                  <a:ext uri="{FF2B5EF4-FFF2-40B4-BE49-F238E27FC236}">
                    <a16:creationId xmlns:a16="http://schemas.microsoft.com/office/drawing/2014/main" id="{98F6AE95-89BB-4A07-BD52-182CE76FA0DB}"/>
                  </a:ext>
                </a:extLst>
              </p:cNvPr>
              <p:cNvSpPr txBox="1"/>
              <p:nvPr/>
            </p:nvSpPr>
            <p:spPr>
              <a:xfrm>
                <a:off x="4373290" y="50975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>
                    <a:solidFill>
                      <a:srgbClr val="00B0F0"/>
                    </a:solidFill>
                  </a:rPr>
                  <a:t>-</a:t>
                </a:r>
              </a:p>
            </p:txBody>
          </p:sp>
          <p:sp>
            <p:nvSpPr>
              <p:cNvPr id="155" name="Textfeld 154">
                <a:extLst>
                  <a:ext uri="{FF2B5EF4-FFF2-40B4-BE49-F238E27FC236}">
                    <a16:creationId xmlns:a16="http://schemas.microsoft.com/office/drawing/2014/main" id="{A475E2CB-1ADD-4534-8B53-073D16FDA7F6}"/>
                  </a:ext>
                </a:extLst>
              </p:cNvPr>
              <p:cNvSpPr txBox="1"/>
              <p:nvPr/>
            </p:nvSpPr>
            <p:spPr>
              <a:xfrm>
                <a:off x="4716300" y="50975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>
                    <a:solidFill>
                      <a:srgbClr val="00B0F0"/>
                    </a:solidFill>
                  </a:rPr>
                  <a:t>-</a:t>
                </a:r>
              </a:p>
            </p:txBody>
          </p:sp>
          <p:sp>
            <p:nvSpPr>
              <p:cNvPr id="156" name="Textfeld 155">
                <a:extLst>
                  <a:ext uri="{FF2B5EF4-FFF2-40B4-BE49-F238E27FC236}">
                    <a16:creationId xmlns:a16="http://schemas.microsoft.com/office/drawing/2014/main" id="{7BB36970-7B4F-4523-B761-F5C2AEF265D4}"/>
                  </a:ext>
                </a:extLst>
              </p:cNvPr>
              <p:cNvSpPr txBox="1"/>
              <p:nvPr/>
            </p:nvSpPr>
            <p:spPr>
              <a:xfrm>
                <a:off x="5059310" y="50975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>
                    <a:solidFill>
                      <a:srgbClr val="00B0F0"/>
                    </a:solidFill>
                  </a:rPr>
                  <a:t>-</a:t>
                </a:r>
              </a:p>
            </p:txBody>
          </p:sp>
          <p:sp>
            <p:nvSpPr>
              <p:cNvPr id="157" name="Textfeld 156">
                <a:extLst>
                  <a:ext uri="{FF2B5EF4-FFF2-40B4-BE49-F238E27FC236}">
                    <a16:creationId xmlns:a16="http://schemas.microsoft.com/office/drawing/2014/main" id="{D914F38A-DB92-4D56-BA9F-6A5046920C3B}"/>
                  </a:ext>
                </a:extLst>
              </p:cNvPr>
              <p:cNvSpPr txBox="1"/>
              <p:nvPr/>
            </p:nvSpPr>
            <p:spPr>
              <a:xfrm>
                <a:off x="5402320" y="50975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>
                    <a:solidFill>
                      <a:srgbClr val="00B0F0"/>
                    </a:solidFill>
                  </a:rPr>
                  <a:t>-</a:t>
                </a:r>
              </a:p>
            </p:txBody>
          </p:sp>
          <p:sp>
            <p:nvSpPr>
              <p:cNvPr id="158" name="Textfeld 157">
                <a:extLst>
                  <a:ext uri="{FF2B5EF4-FFF2-40B4-BE49-F238E27FC236}">
                    <a16:creationId xmlns:a16="http://schemas.microsoft.com/office/drawing/2014/main" id="{635A491A-0A3A-425B-81D4-0A40AE907F94}"/>
                  </a:ext>
                </a:extLst>
              </p:cNvPr>
              <p:cNvSpPr txBox="1"/>
              <p:nvPr/>
            </p:nvSpPr>
            <p:spPr>
              <a:xfrm>
                <a:off x="5745330" y="50975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>
                    <a:solidFill>
                      <a:srgbClr val="00B0F0"/>
                    </a:solidFill>
                  </a:rPr>
                  <a:t>-</a:t>
                </a:r>
              </a:p>
            </p:txBody>
          </p:sp>
          <p:sp>
            <p:nvSpPr>
              <p:cNvPr id="159" name="Textfeld 158">
                <a:extLst>
                  <a:ext uri="{FF2B5EF4-FFF2-40B4-BE49-F238E27FC236}">
                    <a16:creationId xmlns:a16="http://schemas.microsoft.com/office/drawing/2014/main" id="{A9543736-41E7-480F-A5F6-55FCE30DE256}"/>
                  </a:ext>
                </a:extLst>
              </p:cNvPr>
              <p:cNvSpPr txBox="1"/>
              <p:nvPr/>
            </p:nvSpPr>
            <p:spPr>
              <a:xfrm>
                <a:off x="6088340" y="50975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>
                    <a:solidFill>
                      <a:srgbClr val="00B0F0"/>
                    </a:solidFill>
                  </a:rPr>
                  <a:t>-</a:t>
                </a:r>
              </a:p>
            </p:txBody>
          </p:sp>
          <p:sp>
            <p:nvSpPr>
              <p:cNvPr id="160" name="Textfeld 159">
                <a:extLst>
                  <a:ext uri="{FF2B5EF4-FFF2-40B4-BE49-F238E27FC236}">
                    <a16:creationId xmlns:a16="http://schemas.microsoft.com/office/drawing/2014/main" id="{A3CE8950-5C62-4282-8205-DF08F42228FF}"/>
                  </a:ext>
                </a:extLst>
              </p:cNvPr>
              <p:cNvSpPr txBox="1"/>
              <p:nvPr/>
            </p:nvSpPr>
            <p:spPr>
              <a:xfrm>
                <a:off x="6431350" y="50975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>
                    <a:solidFill>
                      <a:srgbClr val="00B0F0"/>
                    </a:solidFill>
                  </a:rPr>
                  <a:t>-</a:t>
                </a:r>
              </a:p>
            </p:txBody>
          </p:sp>
          <p:sp>
            <p:nvSpPr>
              <p:cNvPr id="161" name="Textfeld 160">
                <a:extLst>
                  <a:ext uri="{FF2B5EF4-FFF2-40B4-BE49-F238E27FC236}">
                    <a16:creationId xmlns:a16="http://schemas.microsoft.com/office/drawing/2014/main" id="{70A4EF2A-F068-49F4-8093-9DEFC4A7C140}"/>
                  </a:ext>
                </a:extLst>
              </p:cNvPr>
              <p:cNvSpPr txBox="1"/>
              <p:nvPr/>
            </p:nvSpPr>
            <p:spPr>
              <a:xfrm>
                <a:off x="6774360" y="50975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>
                    <a:solidFill>
                      <a:srgbClr val="00B0F0"/>
                    </a:solidFill>
                  </a:rPr>
                  <a:t>-</a:t>
                </a:r>
              </a:p>
            </p:txBody>
          </p:sp>
          <p:sp>
            <p:nvSpPr>
              <p:cNvPr id="162" name="Textfeld 161">
                <a:extLst>
                  <a:ext uri="{FF2B5EF4-FFF2-40B4-BE49-F238E27FC236}">
                    <a16:creationId xmlns:a16="http://schemas.microsoft.com/office/drawing/2014/main" id="{5ED4676F-A68F-4456-A40C-FAA646C092A1}"/>
                  </a:ext>
                </a:extLst>
              </p:cNvPr>
              <p:cNvSpPr txBox="1"/>
              <p:nvPr/>
            </p:nvSpPr>
            <p:spPr>
              <a:xfrm>
                <a:off x="7117366" y="50975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>
                    <a:solidFill>
                      <a:srgbClr val="00B0F0"/>
                    </a:solidFill>
                  </a:rPr>
                  <a:t>-</a:t>
                </a:r>
              </a:p>
            </p:txBody>
          </p:sp>
        </p:grpSp>
      </p:grp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5BB1A91F-1384-4773-AF66-21CC0985C764}"/>
              </a:ext>
            </a:extLst>
          </p:cNvPr>
          <p:cNvGrpSpPr/>
          <p:nvPr/>
        </p:nvGrpSpPr>
        <p:grpSpPr>
          <a:xfrm>
            <a:off x="3823261" y="3129208"/>
            <a:ext cx="351035" cy="1191388"/>
            <a:chOff x="3823261" y="3129208"/>
            <a:chExt cx="351035" cy="1191388"/>
          </a:xfrm>
        </p:grpSpPr>
        <p:cxnSp>
          <p:nvCxnSpPr>
            <p:cNvPr id="165" name="Gerade Verbindung mit Pfeil 164">
              <a:extLst>
                <a:ext uri="{FF2B5EF4-FFF2-40B4-BE49-F238E27FC236}">
                  <a16:creationId xmlns:a16="http://schemas.microsoft.com/office/drawing/2014/main" id="{CE18E585-4F33-4A40-A8BA-AE9A5A2A4BDE}"/>
                </a:ext>
              </a:extLst>
            </p:cNvPr>
            <p:cNvCxnSpPr/>
            <p:nvPr/>
          </p:nvCxnSpPr>
          <p:spPr>
            <a:xfrm flipV="1">
              <a:off x="3993008" y="3507854"/>
              <a:ext cx="0" cy="81274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feld 166">
                  <a:extLst>
                    <a:ext uri="{FF2B5EF4-FFF2-40B4-BE49-F238E27FC236}">
                      <a16:creationId xmlns:a16="http://schemas.microsoft.com/office/drawing/2014/main" id="{5CB7BB63-33A7-4D26-9107-DBFE1DA30C6B}"/>
                    </a:ext>
                  </a:extLst>
                </p:cNvPr>
                <p:cNvSpPr txBox="1"/>
                <p:nvPr/>
              </p:nvSpPr>
              <p:spPr>
                <a:xfrm>
                  <a:off x="3823261" y="3129208"/>
                  <a:ext cx="35103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de-CH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7" name="Textfeld 166">
                  <a:extLst>
                    <a:ext uri="{FF2B5EF4-FFF2-40B4-BE49-F238E27FC236}">
                      <a16:creationId xmlns:a16="http://schemas.microsoft.com/office/drawing/2014/main" id="{5CB7BB63-33A7-4D26-9107-DBFE1DA30C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3261" y="3129208"/>
                  <a:ext cx="35103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C75E26DB-38F9-4177-9EF9-E048FA919DB0}"/>
              </a:ext>
            </a:extLst>
          </p:cNvPr>
          <p:cNvGrpSpPr/>
          <p:nvPr/>
        </p:nvGrpSpPr>
        <p:grpSpPr>
          <a:xfrm>
            <a:off x="7405398" y="4058935"/>
            <a:ext cx="589724" cy="370183"/>
            <a:chOff x="7405398" y="4058935"/>
            <a:chExt cx="589724" cy="370183"/>
          </a:xfrm>
        </p:grpSpPr>
        <p:cxnSp>
          <p:nvCxnSpPr>
            <p:cNvPr id="171" name="Gerade Verbindung mit Pfeil 170">
              <a:extLst>
                <a:ext uri="{FF2B5EF4-FFF2-40B4-BE49-F238E27FC236}">
                  <a16:creationId xmlns:a16="http://schemas.microsoft.com/office/drawing/2014/main" id="{FA78D0AD-1F9F-4F41-B58D-939896D9D9D0}"/>
                </a:ext>
              </a:extLst>
            </p:cNvPr>
            <p:cNvCxnSpPr>
              <a:cxnSpLocks/>
            </p:cNvCxnSpPr>
            <p:nvPr/>
          </p:nvCxnSpPr>
          <p:spPr>
            <a:xfrm>
              <a:off x="7405398" y="4429118"/>
              <a:ext cx="58972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feld 172">
                  <a:extLst>
                    <a:ext uri="{FF2B5EF4-FFF2-40B4-BE49-F238E27FC236}">
                      <a16:creationId xmlns:a16="http://schemas.microsoft.com/office/drawing/2014/main" id="{B682B862-768E-4A14-971D-61893A15F0B3}"/>
                    </a:ext>
                  </a:extLst>
                </p:cNvPr>
                <p:cNvSpPr txBox="1"/>
                <p:nvPr/>
              </p:nvSpPr>
              <p:spPr>
                <a:xfrm>
                  <a:off x="7453492" y="4058935"/>
                  <a:ext cx="47536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𝑧𝑟</m:t>
                            </m:r>
                          </m:sub>
                        </m:sSub>
                      </m:oMath>
                    </m:oMathPara>
                  </a14:m>
                  <a:endParaRPr lang="de-CH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3" name="Textfeld 172">
                  <a:extLst>
                    <a:ext uri="{FF2B5EF4-FFF2-40B4-BE49-F238E27FC236}">
                      <a16:creationId xmlns:a16="http://schemas.microsoft.com/office/drawing/2014/main" id="{B682B862-768E-4A14-971D-61893A15F0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3492" y="4058935"/>
                  <a:ext cx="47536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99837210-F40D-468D-9772-5A56727D3188}"/>
              </a:ext>
            </a:extLst>
          </p:cNvPr>
          <p:cNvGrpSpPr/>
          <p:nvPr/>
        </p:nvGrpSpPr>
        <p:grpSpPr>
          <a:xfrm>
            <a:off x="0" y="4048976"/>
            <a:ext cx="589724" cy="380142"/>
            <a:chOff x="0" y="4048976"/>
            <a:chExt cx="589724" cy="380142"/>
          </a:xfrm>
        </p:grpSpPr>
        <p:cxnSp>
          <p:nvCxnSpPr>
            <p:cNvPr id="169" name="Gerade Verbindung mit Pfeil 168">
              <a:extLst>
                <a:ext uri="{FF2B5EF4-FFF2-40B4-BE49-F238E27FC236}">
                  <a16:creationId xmlns:a16="http://schemas.microsoft.com/office/drawing/2014/main" id="{E828118C-0622-405B-AD96-DC021BD3B16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29118"/>
              <a:ext cx="58972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feld 173">
                  <a:extLst>
                    <a:ext uri="{FF2B5EF4-FFF2-40B4-BE49-F238E27FC236}">
                      <a16:creationId xmlns:a16="http://schemas.microsoft.com/office/drawing/2014/main" id="{8756B1D3-B3C5-4907-B424-8BDE24E6F279}"/>
                    </a:ext>
                  </a:extLst>
                </p:cNvPr>
                <p:cNvSpPr txBox="1"/>
                <p:nvPr/>
              </p:nvSpPr>
              <p:spPr>
                <a:xfrm>
                  <a:off x="89859" y="4048976"/>
                  <a:ext cx="47536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de-CH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𝑧𝑙</m:t>
                            </m:r>
                          </m:sub>
                        </m:sSub>
                      </m:oMath>
                    </m:oMathPara>
                  </a14:m>
                  <a:endParaRPr lang="de-CH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4" name="Textfeld 173">
                  <a:extLst>
                    <a:ext uri="{FF2B5EF4-FFF2-40B4-BE49-F238E27FC236}">
                      <a16:creationId xmlns:a16="http://schemas.microsoft.com/office/drawing/2014/main" id="{8756B1D3-B3C5-4907-B424-8BDE24E6F2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59" y="4048976"/>
                  <a:ext cx="475365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CH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78506819-7936-650C-0B55-A8D969FEC322}"/>
              </a:ext>
            </a:extLst>
          </p:cNvPr>
          <p:cNvSpPr txBox="1"/>
          <p:nvPr/>
        </p:nvSpPr>
        <p:spPr>
          <a:xfrm>
            <a:off x="4565809" y="3363838"/>
            <a:ext cx="4032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Impulsrückfluss über die Materie:</a:t>
            </a:r>
          </a:p>
          <a:p>
            <a:r>
              <a:rPr lang="de-CH" dirty="0"/>
              <a:t>Platten stehen unter </a:t>
            </a:r>
            <a:r>
              <a:rPr lang="de-CH" dirty="0">
                <a:solidFill>
                  <a:srgbClr val="FF0000"/>
                </a:solidFill>
              </a:rPr>
              <a:t>Zug</a:t>
            </a:r>
          </a:p>
          <a:p>
            <a:r>
              <a:rPr lang="de-CH" dirty="0"/>
              <a:t>Dielektrikum steht unter </a:t>
            </a:r>
            <a:r>
              <a:rPr lang="de-CH" dirty="0">
                <a:solidFill>
                  <a:srgbClr val="FF0000"/>
                </a:solidFill>
              </a:rPr>
              <a:t>Druck</a:t>
            </a:r>
          </a:p>
        </p:txBody>
      </p:sp>
      <p:sp>
        <p:nvSpPr>
          <p:cNvPr id="128" name="Sprechblase: rechteckig 127">
            <a:extLst>
              <a:ext uri="{FF2B5EF4-FFF2-40B4-BE49-F238E27FC236}">
                <a16:creationId xmlns:a16="http://schemas.microsoft.com/office/drawing/2014/main" id="{0E61CB9D-87E0-CD9D-42B4-A3FB7BADFCC5}"/>
              </a:ext>
            </a:extLst>
          </p:cNvPr>
          <p:cNvSpPr/>
          <p:nvPr/>
        </p:nvSpPr>
        <p:spPr>
          <a:xfrm>
            <a:off x="4551499" y="1645160"/>
            <a:ext cx="2922609" cy="1738199"/>
          </a:xfrm>
          <a:prstGeom prst="wedgeRectCallout">
            <a:avLst>
              <a:gd name="adj1" fmla="val -89942"/>
              <a:gd name="adj2" fmla="val -36880"/>
            </a:avLst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>
                <a:solidFill>
                  <a:schemeClr val="tx1"/>
                </a:solidFill>
              </a:rPr>
              <a:t>In der Statik fliessen Impulsströme, ohne dass Impuls gespeichert ist</a:t>
            </a:r>
          </a:p>
        </p:txBody>
      </p:sp>
    </p:spTree>
    <p:extLst>
      <p:ext uri="{BB962C8B-B14F-4D97-AF65-F5344CB8AC3E}">
        <p14:creationId xmlns:p14="http://schemas.microsoft.com/office/powerpoint/2010/main" val="98576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04" grpId="0"/>
      <p:bldP spid="122" grpId="0"/>
      <p:bldP spid="123" grpId="0"/>
      <p:bldP spid="2" grpId="0"/>
      <p:bldP spid="1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/>
          </p:cNvSpPr>
          <p:nvPr>
            <p:ph type="subTitle" idx="4294967295"/>
          </p:nvPr>
        </p:nvSpPr>
        <p:spPr>
          <a:xfrm>
            <a:off x="0" y="4824413"/>
            <a:ext cx="9144000" cy="31908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Systemphysik						www.pegaswiss.ch	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41D5BD6-CF14-4368-9E52-B955DCF6BA71}"/>
              </a:ext>
            </a:extLst>
          </p:cNvPr>
          <p:cNvSpPr/>
          <p:nvPr/>
        </p:nvSpPr>
        <p:spPr>
          <a:xfrm>
            <a:off x="2997390" y="74277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200" dirty="0">
                <a:solidFill>
                  <a:srgbClr val="00FFFF"/>
                </a:solidFill>
              </a:rPr>
              <a:t>http://www.schaffhausen-foto-archiv.ch/moserdamm.html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CFB7C2B-CB80-41FC-97FD-A304191BD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4000" y="1014413"/>
            <a:ext cx="4762500" cy="28575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7342F4B-FD7D-4549-A96B-D968582DC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" y="2931790"/>
            <a:ext cx="6012160" cy="179851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26CB20E-C3BE-4882-8AD3-AAB907680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624" y="-34554"/>
            <a:ext cx="4027732" cy="4047737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0155266-5BAC-5A7D-AE5F-92F352A08F97}"/>
              </a:ext>
            </a:extLst>
          </p:cNvPr>
          <p:cNvGrpSpPr/>
          <p:nvPr/>
        </p:nvGrpSpPr>
        <p:grpSpPr>
          <a:xfrm>
            <a:off x="179512" y="123478"/>
            <a:ext cx="3048000" cy="2199402"/>
            <a:chOff x="179512" y="123478"/>
            <a:chExt cx="3048000" cy="2199402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C69D9610-13E4-012B-75F4-19B70B7A5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23478"/>
              <a:ext cx="3048000" cy="1828800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F6D50BC-5255-B0E6-8CDF-534228046666}"/>
                </a:ext>
              </a:extLst>
            </p:cNvPr>
            <p:cNvSpPr txBox="1"/>
            <p:nvPr/>
          </p:nvSpPr>
          <p:spPr>
            <a:xfrm>
              <a:off x="827584" y="195354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i="1" dirty="0"/>
                <a:t>Wikipedia</a:t>
              </a:r>
            </a:p>
          </p:txBody>
        </p:sp>
      </p:grpSp>
      <p:sp>
        <p:nvSpPr>
          <p:cNvPr id="18" name="Sprechblase: rechteckig 17">
            <a:extLst>
              <a:ext uri="{FF2B5EF4-FFF2-40B4-BE49-F238E27FC236}">
                <a16:creationId xmlns:a16="http://schemas.microsoft.com/office/drawing/2014/main" id="{12297BAB-3631-5532-4A43-FEBD36C3CDF1}"/>
              </a:ext>
            </a:extLst>
          </p:cNvPr>
          <p:cNvSpPr/>
          <p:nvPr/>
        </p:nvSpPr>
        <p:spPr>
          <a:xfrm>
            <a:off x="190555" y="123478"/>
            <a:ext cx="3048000" cy="1847175"/>
          </a:xfrm>
          <a:prstGeom prst="wedgeRectCallout">
            <a:avLst>
              <a:gd name="adj1" fmla="val 17721"/>
              <a:gd name="adj2" fmla="val 105815"/>
            </a:avLst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>
                <a:solidFill>
                  <a:schemeClr val="tx1"/>
                </a:solidFill>
              </a:rPr>
              <a:t>Der Kraftfluss ist eine vereinfachte Darstellung der drei Impulsstrombilder</a:t>
            </a:r>
          </a:p>
        </p:txBody>
      </p:sp>
    </p:spTree>
    <p:extLst>
      <p:ext uri="{BB962C8B-B14F-4D97-AF65-F5344CB8AC3E}">
        <p14:creationId xmlns:p14="http://schemas.microsoft.com/office/powerpoint/2010/main" val="418465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/>
          </p:cNvSpPr>
          <p:nvPr>
            <p:ph type="subTitle" idx="4294967295"/>
          </p:nvPr>
        </p:nvSpPr>
        <p:spPr>
          <a:xfrm>
            <a:off x="0" y="4824413"/>
            <a:ext cx="9144000" cy="31908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Systemphysik						www.pegaswiss.ch	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41D5BD6-CF14-4368-9E52-B955DCF6BA71}"/>
              </a:ext>
            </a:extLst>
          </p:cNvPr>
          <p:cNvSpPr/>
          <p:nvPr/>
        </p:nvSpPr>
        <p:spPr>
          <a:xfrm>
            <a:off x="2997390" y="74277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200" dirty="0">
                <a:solidFill>
                  <a:srgbClr val="00FFFF"/>
                </a:solidFill>
              </a:rPr>
              <a:t>http://www.schaffhausen-foto-archiv.ch/moserdamm.html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A2492BC-D0A5-4C4E-AD1E-875D64307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623" y="0"/>
            <a:ext cx="4628377" cy="228432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8308966-1F1C-46EC-89A6-E94D10F82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8" y="1"/>
            <a:ext cx="4419086" cy="228432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5F9EB23-36CE-4152-B30A-C9CA60CC47DF}"/>
              </a:ext>
            </a:extLst>
          </p:cNvPr>
          <p:cNvSpPr txBox="1"/>
          <p:nvPr/>
        </p:nvSpPr>
        <p:spPr>
          <a:xfrm>
            <a:off x="3779912" y="37028"/>
            <a:ext cx="2069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www.leifiphysik.de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C2AF2E-8A7E-4F39-9898-A7EEA40F9E57}"/>
              </a:ext>
            </a:extLst>
          </p:cNvPr>
          <p:cNvSpPr txBox="1"/>
          <p:nvPr/>
        </p:nvSpPr>
        <p:spPr>
          <a:xfrm>
            <a:off x="6228184" y="915566"/>
            <a:ext cx="2538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elektrischer Stromkreis als Elektronenkreislauf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11960B8-5ACF-4A30-8A6C-167A738F7B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72400"/>
            <a:ext cx="2581275" cy="279082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37B5091-31D7-4F19-BABA-969AAF619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60" y="2582498"/>
            <a:ext cx="2219325" cy="20574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5C095DA-96EF-49D2-A7CB-44BA58D675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42" y="2608077"/>
            <a:ext cx="2038350" cy="177165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856BAD33-53D1-42B1-9D9E-FE3821668549}"/>
              </a:ext>
            </a:extLst>
          </p:cNvPr>
          <p:cNvSpPr txBox="1"/>
          <p:nvPr/>
        </p:nvSpPr>
        <p:spPr>
          <a:xfrm>
            <a:off x="3897997" y="4497168"/>
            <a:ext cx="52460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FF0000"/>
                </a:solidFill>
              </a:rPr>
              <a:t>Wie wird im elektrischen Stromkreis und in einem Ketten- oder Riementrieb Energie transportiert?</a:t>
            </a:r>
          </a:p>
        </p:txBody>
      </p:sp>
    </p:spTree>
    <p:extLst>
      <p:ext uri="{BB962C8B-B14F-4D97-AF65-F5344CB8AC3E}">
        <p14:creationId xmlns:p14="http://schemas.microsoft.com/office/powerpoint/2010/main" val="326001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/>
          </p:cNvSpPr>
          <p:nvPr>
            <p:ph type="subTitle" idx="4294967295"/>
          </p:nvPr>
        </p:nvSpPr>
        <p:spPr>
          <a:xfrm>
            <a:off x="0" y="4824413"/>
            <a:ext cx="9144000" cy="31908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Systemphysik						www.pegaswiss.ch	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41D5BD6-CF14-4368-9E52-B955DCF6BA71}"/>
              </a:ext>
            </a:extLst>
          </p:cNvPr>
          <p:cNvSpPr/>
          <p:nvPr/>
        </p:nvSpPr>
        <p:spPr>
          <a:xfrm>
            <a:off x="2997390" y="74277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200" dirty="0">
                <a:solidFill>
                  <a:srgbClr val="00FFFF"/>
                </a:solidFill>
              </a:rPr>
              <a:t>http://www.schaffhausen-foto-archiv.ch/moserdamm.html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FC142F0-A470-48CB-A48B-EA1CEE098B97}"/>
              </a:ext>
            </a:extLst>
          </p:cNvPr>
          <p:cNvGrpSpPr/>
          <p:nvPr/>
        </p:nvGrpSpPr>
        <p:grpSpPr>
          <a:xfrm>
            <a:off x="-7177" y="267494"/>
            <a:ext cx="9144000" cy="1923678"/>
            <a:chOff x="-6403" y="2886882"/>
            <a:chExt cx="9144000" cy="1923678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23DC4A28-B07F-4AA1-819A-FA0C5489E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403" y="2886882"/>
              <a:ext cx="9144000" cy="1923678"/>
            </a:xfrm>
            <a:prstGeom prst="rect">
              <a:avLst/>
            </a:prstGeom>
          </p:spPr>
        </p:pic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4E914F5F-C297-4AB2-81BD-F0AE0BFA5900}"/>
                </a:ext>
              </a:extLst>
            </p:cNvPr>
            <p:cNvGrpSpPr/>
            <p:nvPr/>
          </p:nvGrpSpPr>
          <p:grpSpPr>
            <a:xfrm>
              <a:off x="3621476" y="4272826"/>
              <a:ext cx="288032" cy="369332"/>
              <a:chOff x="3631134" y="1365805"/>
              <a:chExt cx="288032" cy="369332"/>
            </a:xfrm>
          </p:grpSpPr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01B2438C-A2B9-49AC-939A-7BA4164055C6}"/>
                  </a:ext>
                </a:extLst>
              </p:cNvPr>
              <p:cNvSpPr txBox="1"/>
              <p:nvPr/>
            </p:nvSpPr>
            <p:spPr>
              <a:xfrm>
                <a:off x="3631134" y="1365805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i="1" dirty="0">
                    <a:solidFill>
                      <a:srgbClr val="0070C0"/>
                    </a:solidFill>
                  </a:rPr>
                  <a:t>E</a:t>
                </a:r>
              </a:p>
            </p:txBody>
          </p:sp>
          <p:cxnSp>
            <p:nvCxnSpPr>
              <p:cNvPr id="26" name="Gerade Verbindung mit Pfeil 25">
                <a:extLst>
                  <a:ext uri="{FF2B5EF4-FFF2-40B4-BE49-F238E27FC236}">
                    <a16:creationId xmlns:a16="http://schemas.microsoft.com/office/drawing/2014/main" id="{10087CBA-C34A-4705-B04D-ED726F3865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9166" y="1413822"/>
                <a:ext cx="0" cy="296493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6BB35C81-BA6A-447B-A5EB-B5EE73560545}"/>
                </a:ext>
              </a:extLst>
            </p:cNvPr>
            <p:cNvCxnSpPr>
              <a:cxnSpLocks/>
            </p:cNvCxnSpPr>
            <p:nvPr/>
          </p:nvCxnSpPr>
          <p:spPr>
            <a:xfrm>
              <a:off x="4490334" y="3750579"/>
              <a:ext cx="0" cy="10081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D2DBD3E0-D364-4947-9BCA-7A91DBE7F539}"/>
                </a:ext>
              </a:extLst>
            </p:cNvPr>
            <p:cNvSpPr txBox="1"/>
            <p:nvPr/>
          </p:nvSpPr>
          <p:spPr>
            <a:xfrm>
              <a:off x="4490333" y="4069969"/>
              <a:ext cx="648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5 cm</a:t>
              </a:r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E86E70DC-7A8F-4496-8A3F-EB11D0A13933}"/>
                </a:ext>
              </a:extLst>
            </p:cNvPr>
            <p:cNvGrpSpPr/>
            <p:nvPr/>
          </p:nvGrpSpPr>
          <p:grpSpPr>
            <a:xfrm>
              <a:off x="3867830" y="3885246"/>
              <a:ext cx="353845" cy="394402"/>
              <a:chOff x="3877488" y="978225"/>
              <a:chExt cx="353845" cy="394402"/>
            </a:xfrm>
          </p:grpSpPr>
          <p:cxnSp>
            <p:nvCxnSpPr>
              <p:cNvPr id="23" name="Gerade Verbindung mit Pfeil 22">
                <a:extLst>
                  <a:ext uri="{FF2B5EF4-FFF2-40B4-BE49-F238E27FC236}">
                    <a16:creationId xmlns:a16="http://schemas.microsoft.com/office/drawing/2014/main" id="{BC14F590-A8B3-4E78-84FD-4F39966379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32387" y="1260849"/>
                <a:ext cx="298946" cy="111778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BCE23D9A-C4B1-4AB5-8880-367BDECE1174}"/>
                  </a:ext>
                </a:extLst>
              </p:cNvPr>
              <p:cNvSpPr txBox="1"/>
              <p:nvPr/>
            </p:nvSpPr>
            <p:spPr>
              <a:xfrm>
                <a:off x="3877488" y="978225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i="1" dirty="0">
                    <a:solidFill>
                      <a:srgbClr val="00B050"/>
                    </a:solidFill>
                  </a:rPr>
                  <a:t>B</a:t>
                </a: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FD416142-0F87-4BC6-9EA0-00E5548AE738}"/>
                </a:ext>
              </a:extLst>
            </p:cNvPr>
            <p:cNvGrpSpPr/>
            <p:nvPr/>
          </p:nvGrpSpPr>
          <p:grpSpPr>
            <a:xfrm>
              <a:off x="3896573" y="4254635"/>
              <a:ext cx="593757" cy="369332"/>
              <a:chOff x="3906231" y="1347614"/>
              <a:chExt cx="593757" cy="369332"/>
            </a:xfrm>
          </p:grpSpPr>
          <p:cxnSp>
            <p:nvCxnSpPr>
              <p:cNvPr id="21" name="Gerade Verbindung mit Pfeil 20">
                <a:extLst>
                  <a:ext uri="{FF2B5EF4-FFF2-40B4-BE49-F238E27FC236}">
                    <a16:creationId xmlns:a16="http://schemas.microsoft.com/office/drawing/2014/main" id="{5FF47D23-C5A5-4C00-B6AD-DAAE1E1037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6231" y="1395573"/>
                <a:ext cx="449745" cy="0"/>
              </a:xfrm>
              <a:prstGeom prst="straightConnector1">
                <a:avLst/>
              </a:prstGeom>
              <a:ln w="28575">
                <a:solidFill>
                  <a:srgbClr val="FF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857FE2EB-BA97-4FC5-989E-27A4D664A07D}"/>
                  </a:ext>
                </a:extLst>
              </p:cNvPr>
              <p:cNvSpPr txBox="1"/>
              <p:nvPr/>
            </p:nvSpPr>
            <p:spPr>
              <a:xfrm>
                <a:off x="4018553" y="1347614"/>
                <a:ext cx="4814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i="1" dirty="0">
                    <a:solidFill>
                      <a:srgbClr val="FF00FF"/>
                    </a:solidFill>
                  </a:rPr>
                  <a:t>j</a:t>
                </a:r>
                <a:r>
                  <a:rPr lang="de-CH" i="1" baseline="-25000" dirty="0">
                    <a:solidFill>
                      <a:srgbClr val="FF00FF"/>
                    </a:solidFill>
                  </a:rPr>
                  <a:t>W</a:t>
                </a:r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C51ECB8A-CFC0-496C-B518-CEE272558391}"/>
                </a:ext>
              </a:extLst>
            </p:cNvPr>
            <p:cNvGrpSpPr/>
            <p:nvPr/>
          </p:nvGrpSpPr>
          <p:grpSpPr>
            <a:xfrm>
              <a:off x="2678397" y="3207311"/>
              <a:ext cx="1522588" cy="1434847"/>
              <a:chOff x="2688055" y="300290"/>
              <a:chExt cx="1522588" cy="1434847"/>
            </a:xfrm>
          </p:grpSpPr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6BC32EC4-290E-4847-BCF5-257BD3028B34}"/>
                  </a:ext>
                </a:extLst>
              </p:cNvPr>
              <p:cNvGrpSpPr/>
              <p:nvPr/>
            </p:nvGrpSpPr>
            <p:grpSpPr>
              <a:xfrm>
                <a:off x="3466428" y="300290"/>
                <a:ext cx="744215" cy="369332"/>
                <a:chOff x="3466428" y="300290"/>
                <a:chExt cx="744215" cy="369332"/>
              </a:xfrm>
            </p:grpSpPr>
            <p:cxnSp>
              <p:nvCxnSpPr>
                <p:cNvPr id="19" name="Gerade Verbindung mit Pfeil 18">
                  <a:extLst>
                    <a:ext uri="{FF2B5EF4-FFF2-40B4-BE49-F238E27FC236}">
                      <a16:creationId xmlns:a16="http://schemas.microsoft.com/office/drawing/2014/main" id="{4F9F5A62-2313-46D5-BFEF-982CD577C60C}"/>
                    </a:ext>
                  </a:extLst>
                </p:cNvPr>
                <p:cNvCxnSpPr/>
                <p:nvPr/>
              </p:nvCxnSpPr>
              <p:spPr>
                <a:xfrm>
                  <a:off x="3466428" y="627534"/>
                  <a:ext cx="744215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feld 19">
                  <a:extLst>
                    <a:ext uri="{FF2B5EF4-FFF2-40B4-BE49-F238E27FC236}">
                      <a16:creationId xmlns:a16="http://schemas.microsoft.com/office/drawing/2014/main" id="{EC75A2C9-39F0-4042-A94E-E611B1A54CAA}"/>
                    </a:ext>
                  </a:extLst>
                </p:cNvPr>
                <p:cNvSpPr txBox="1"/>
                <p:nvPr/>
              </p:nvSpPr>
              <p:spPr>
                <a:xfrm>
                  <a:off x="3702904" y="300290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CH" i="1" dirty="0">
                      <a:solidFill>
                        <a:srgbClr val="FF0000"/>
                      </a:solidFill>
                    </a:rPr>
                    <a:t>I</a:t>
                  </a:r>
                </a:p>
              </p:txBody>
            </p:sp>
          </p:grpSp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BEFF5654-F35D-41C9-A5C0-77A835B33267}"/>
                  </a:ext>
                </a:extLst>
              </p:cNvPr>
              <p:cNvGrpSpPr/>
              <p:nvPr/>
            </p:nvGrpSpPr>
            <p:grpSpPr>
              <a:xfrm>
                <a:off x="2688055" y="1365805"/>
                <a:ext cx="744215" cy="369332"/>
                <a:chOff x="2722213" y="1382121"/>
                <a:chExt cx="744215" cy="369332"/>
              </a:xfrm>
            </p:grpSpPr>
            <p:cxnSp>
              <p:nvCxnSpPr>
                <p:cNvPr id="17" name="Gerade Verbindung mit Pfeil 16">
                  <a:extLst>
                    <a:ext uri="{FF2B5EF4-FFF2-40B4-BE49-F238E27FC236}">
                      <a16:creationId xmlns:a16="http://schemas.microsoft.com/office/drawing/2014/main" id="{4110FD12-2338-4C9E-B25D-32B2507A179C}"/>
                    </a:ext>
                  </a:extLst>
                </p:cNvPr>
                <p:cNvCxnSpPr/>
                <p:nvPr/>
              </p:nvCxnSpPr>
              <p:spPr>
                <a:xfrm>
                  <a:off x="2722213" y="1702876"/>
                  <a:ext cx="744215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6CBE1B3C-512A-45D1-932C-AFB221D3CC5B}"/>
                    </a:ext>
                  </a:extLst>
                </p:cNvPr>
                <p:cNvSpPr txBox="1"/>
                <p:nvPr/>
              </p:nvSpPr>
              <p:spPr>
                <a:xfrm>
                  <a:off x="3065093" y="1382121"/>
                  <a:ext cx="2880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CH" i="1" dirty="0">
                      <a:solidFill>
                        <a:srgbClr val="FF0000"/>
                      </a:solidFill>
                    </a:rPr>
                    <a:t>I</a:t>
                  </a:r>
                </a:p>
              </p:txBody>
            </p:sp>
          </p:grpSp>
        </p:grp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300854BD-BA41-4217-ACF2-A0F90548DC3A}"/>
                </a:ext>
              </a:extLst>
            </p:cNvPr>
            <p:cNvCxnSpPr>
              <a:cxnSpLocks/>
            </p:cNvCxnSpPr>
            <p:nvPr/>
          </p:nvCxnSpPr>
          <p:spPr>
            <a:xfrm>
              <a:off x="827584" y="3940636"/>
              <a:ext cx="0" cy="69797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0557626A-7DB8-4C30-9DEF-528F94E8D331}"/>
              </a:ext>
            </a:extLst>
          </p:cNvPr>
          <p:cNvGrpSpPr/>
          <p:nvPr/>
        </p:nvGrpSpPr>
        <p:grpSpPr>
          <a:xfrm>
            <a:off x="7745900" y="772589"/>
            <a:ext cx="1252802" cy="1274120"/>
            <a:chOff x="7739464" y="745102"/>
            <a:chExt cx="1252802" cy="1274120"/>
          </a:xfrm>
        </p:grpSpPr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CA9B6EF0-3A0A-435F-9976-DE1BC91A7BD9}"/>
                </a:ext>
              </a:extLst>
            </p:cNvPr>
            <p:cNvCxnSpPr>
              <a:cxnSpLocks/>
            </p:cNvCxnSpPr>
            <p:nvPr/>
          </p:nvCxnSpPr>
          <p:spPr>
            <a:xfrm>
              <a:off x="7796443" y="1140383"/>
              <a:ext cx="69435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7BB0D47B-3D23-4D8E-A4C0-949423FC7F72}"/>
                </a:ext>
              </a:extLst>
            </p:cNvPr>
            <p:cNvSpPr txBox="1"/>
            <p:nvPr/>
          </p:nvSpPr>
          <p:spPr>
            <a:xfrm>
              <a:off x="8480635" y="946714"/>
              <a:ext cx="511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i="1" dirty="0"/>
                <a:t>z</a:t>
              </a:r>
              <a:endParaRPr lang="de-CH" i="1" baseline="-25000" dirty="0"/>
            </a:p>
          </p:txBody>
        </p: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743CF163-7F1E-4383-8126-650F4D2235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83626" y="1048682"/>
              <a:ext cx="1775" cy="72790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B156F8B1-962C-4F8A-9B99-EDF5CD129047}"/>
                </a:ext>
              </a:extLst>
            </p:cNvPr>
            <p:cNvSpPr txBox="1"/>
            <p:nvPr/>
          </p:nvSpPr>
          <p:spPr>
            <a:xfrm>
              <a:off x="7739464" y="1649890"/>
              <a:ext cx="3965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i="1" dirty="0">
                  <a:solidFill>
                    <a:schemeClr val="bg1">
                      <a:lumMod val="50000"/>
                    </a:schemeClr>
                  </a:solidFill>
                </a:rPr>
                <a:t>x</a:t>
              </a:r>
              <a:endParaRPr lang="de-CH" i="1" baseline="-25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4C00C5EE-93C1-40D1-AB78-048B5B9203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1511" y="1003311"/>
              <a:ext cx="517641" cy="1783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213F5600-E435-40EF-A518-EA38514F8312}"/>
                </a:ext>
              </a:extLst>
            </p:cNvPr>
            <p:cNvSpPr txBox="1"/>
            <p:nvPr/>
          </p:nvSpPr>
          <p:spPr>
            <a:xfrm>
              <a:off x="8255296" y="745102"/>
              <a:ext cx="511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i="1" dirty="0"/>
                <a:t>y</a:t>
              </a:r>
              <a:endParaRPr lang="de-CH" i="1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9D111ADC-B2B4-4AF8-A103-C2181F8095AC}"/>
                  </a:ext>
                </a:extLst>
              </p:cNvPr>
              <p:cNvSpPr txBox="1"/>
              <p:nvPr/>
            </p:nvSpPr>
            <p:spPr>
              <a:xfrm>
                <a:off x="339322" y="2473796"/>
                <a:ext cx="5316135" cy="20462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CH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de-CH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CH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de-CH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CH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sz="1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de-CH" sz="1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de-CH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CH" sz="1400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p>
                                        <m:r>
                                          <a:rPr lang="de-CH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de-CH" sz="1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de-CH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de-CH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de-CH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e>
                                          <m:sup>
                                            <m:r>
                                              <a:rPr lang="de-CH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de-CH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CH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de-CH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de-CH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CH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de-CH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1400" b="0" i="1" smtClean="0">
                                        <a:latin typeface="Cambria Math" panose="02040503050406030204" pitchFamily="18" charset="0"/>
                                      </a:rPr>
                                      <m:t>𝐸𝐵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de-CH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sz="14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de-CH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de-CH" sz="1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de-CH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CH" sz="1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de-CH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de-CH" sz="1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de-CH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CH" sz="14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p>
                                        <m:r>
                                          <a:rPr lang="de-CH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de-CH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de-CH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de-CH" sz="1400" i="1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e>
                                          <m:sup>
                                            <m:r>
                                              <a:rPr lang="de-CH" sz="1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de-CH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CH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de-CH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de-CH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CH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CH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CH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CH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de-CH" sz="1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de-CH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CH" sz="14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p>
                                        <m:r>
                                          <a:rPr lang="de-CH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de-CH" sz="1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de-CH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de-CH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de-CH" sz="1400" i="1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e>
                                          <m:sup>
                                            <m:r>
                                              <a:rPr lang="de-CH" sz="1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de-CH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CH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de-CH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e>
                                <m:r>
                                  <a:rPr lang="de-CH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CH" sz="1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b>
                                  <m:sSubPr>
                                    <m:ctrlP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de-CH" sz="1400" b="0" i="1" smtClean="0">
                                    <a:latin typeface="Cambria Math" panose="02040503050406030204" pitchFamily="18" charset="0"/>
                                  </a:rPr>
                                  <m:t>𝐸𝐵</m:t>
                                </m:r>
                              </m:e>
                              <m:e>
                                <m:r>
                                  <a:rPr lang="de-CH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CH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CH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CH" sz="1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de-CH" sz="1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de-CH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CH" sz="14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p>
                                        <m:r>
                                          <a:rPr lang="de-CH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de-CH" sz="1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de-CH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de-CH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de-CH" sz="1400" i="1"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e>
                                          <m:sup>
                                            <m:r>
                                              <a:rPr lang="de-CH" sz="1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de-CH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de-CH" sz="1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de-CH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CH" sz="1400" dirty="0"/>
              </a:p>
            </p:txBody>
          </p:sp>
        </mc:Choice>
        <mc:Fallback xmlns="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9D111ADC-B2B4-4AF8-A103-C2181F809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2" y="2473796"/>
                <a:ext cx="5316135" cy="20462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3D21F8A4-34A5-4A1A-834C-179043430115}"/>
                  </a:ext>
                </a:extLst>
              </p:cNvPr>
              <p:cNvSpPr txBox="1"/>
              <p:nvPr/>
            </p:nvSpPr>
            <p:spPr>
              <a:xfrm>
                <a:off x="6228184" y="2510618"/>
                <a:ext cx="2506905" cy="565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CH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𝐸𝐵</m:t>
                          </m:r>
                        </m:num>
                        <m:den>
                          <m:sSub>
                            <m:sSubPr>
                              <m:ctrlPr>
                                <a:rPr lang="de-CH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CH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de-CH" b="0" i="0" smtClean="0">
                          <a:latin typeface="Cambria Math" panose="02040503050406030204" pitchFamily="18" charset="0"/>
                        </a:rPr>
                        <m:t>Energiestromdichte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3D21F8A4-34A5-4A1A-834C-179043430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510618"/>
                <a:ext cx="2506905" cy="565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C274BF8B-9547-4BC0-870E-C1EDACE6455D}"/>
                  </a:ext>
                </a:extLst>
              </p:cNvPr>
              <p:cNvSpPr txBox="1"/>
              <p:nvPr/>
            </p:nvSpPr>
            <p:spPr>
              <a:xfrm>
                <a:off x="6228184" y="4053938"/>
                <a:ext cx="19128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CH" i="1">
                          <a:latin typeface="Cambria Math" panose="02040503050406030204" pitchFamily="18" charset="0"/>
                        </a:rPr>
                        <m:t>𝐸𝐵</m:t>
                      </m:r>
                      <m:r>
                        <a:rPr lang="de-CH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CH" b="0" i="0" smtClean="0">
                          <a:latin typeface="Cambria Math" panose="02040503050406030204" pitchFamily="18" charset="0"/>
                        </a:rPr>
                        <m:t>Impulsdichte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C274BF8B-9547-4BC0-870E-C1EDACE64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053938"/>
                <a:ext cx="1912896" cy="276999"/>
              </a:xfrm>
              <a:prstGeom prst="rect">
                <a:avLst/>
              </a:prstGeom>
              <a:blipFill>
                <a:blip r:embed="rId6"/>
                <a:stretch>
                  <a:fillRect l="-1278" t="-2222" r="-4473" b="-3555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prechblase: rechteckig 34">
            <a:extLst>
              <a:ext uri="{FF2B5EF4-FFF2-40B4-BE49-F238E27FC236}">
                <a16:creationId xmlns:a16="http://schemas.microsoft.com/office/drawing/2014/main" id="{06BEB888-5EB3-D753-DEC7-D8903B6B6595}"/>
              </a:ext>
            </a:extLst>
          </p:cNvPr>
          <p:cNvSpPr/>
          <p:nvPr/>
        </p:nvSpPr>
        <p:spPr>
          <a:xfrm>
            <a:off x="6045390" y="150042"/>
            <a:ext cx="3048000" cy="1847175"/>
          </a:xfrm>
          <a:prstGeom prst="wedgeRectCallout">
            <a:avLst>
              <a:gd name="adj1" fmla="val -85294"/>
              <a:gd name="adj2" fmla="val 39933"/>
            </a:avLst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>
                <a:solidFill>
                  <a:schemeClr val="tx1"/>
                </a:solidFill>
              </a:rPr>
              <a:t>Im elektrischen Stromkreis fliesst die Energie über das EM-Feld</a:t>
            </a:r>
          </a:p>
        </p:txBody>
      </p:sp>
    </p:spTree>
    <p:extLst>
      <p:ext uri="{BB962C8B-B14F-4D97-AF65-F5344CB8AC3E}">
        <p14:creationId xmlns:p14="http://schemas.microsoft.com/office/powerpoint/2010/main" val="163576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/>
          </p:cNvSpPr>
          <p:nvPr>
            <p:ph type="subTitle" idx="4294967295"/>
          </p:nvPr>
        </p:nvSpPr>
        <p:spPr>
          <a:xfrm>
            <a:off x="0" y="4824413"/>
            <a:ext cx="9144000" cy="31908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Systemphysik						www.pegaswiss.ch	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41D5BD6-CF14-4368-9E52-B955DCF6BA71}"/>
              </a:ext>
            </a:extLst>
          </p:cNvPr>
          <p:cNvSpPr/>
          <p:nvPr/>
        </p:nvSpPr>
        <p:spPr>
          <a:xfrm>
            <a:off x="2997390" y="74277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200" dirty="0">
                <a:solidFill>
                  <a:srgbClr val="00FFFF"/>
                </a:solidFill>
              </a:rPr>
              <a:t>http://www.schaffhausen-foto-archiv.ch/moserdamm.html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A00843E-CCD0-429F-89FF-B56758B62B5A}"/>
              </a:ext>
            </a:extLst>
          </p:cNvPr>
          <p:cNvGrpSpPr/>
          <p:nvPr/>
        </p:nvGrpSpPr>
        <p:grpSpPr>
          <a:xfrm>
            <a:off x="827584" y="550547"/>
            <a:ext cx="7412533" cy="1507877"/>
            <a:chOff x="771766" y="3257971"/>
            <a:chExt cx="7412533" cy="1507877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4D22D853-8E56-44D6-8743-1CE124AB4ABD}"/>
                </a:ext>
              </a:extLst>
            </p:cNvPr>
            <p:cNvSpPr/>
            <p:nvPr/>
          </p:nvSpPr>
          <p:spPr>
            <a:xfrm>
              <a:off x="805624" y="3291829"/>
              <a:ext cx="1440160" cy="14401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6" name="Bogen 5">
              <a:extLst>
                <a:ext uri="{FF2B5EF4-FFF2-40B4-BE49-F238E27FC236}">
                  <a16:creationId xmlns:a16="http://schemas.microsoft.com/office/drawing/2014/main" id="{FA8DCB93-64C9-4B64-B4C1-AA902F48165B}"/>
                </a:ext>
              </a:extLst>
            </p:cNvPr>
            <p:cNvSpPr/>
            <p:nvPr/>
          </p:nvSpPr>
          <p:spPr>
            <a:xfrm flipH="1">
              <a:off x="771766" y="3257971"/>
              <a:ext cx="1507877" cy="1507877"/>
            </a:xfrm>
            <a:prstGeom prst="arc">
              <a:avLst>
                <a:gd name="adj1" fmla="val 16200000"/>
                <a:gd name="adj2" fmla="val 548092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32D3778F-B214-482F-9A0C-9A5B0ADE1686}"/>
                </a:ext>
              </a:extLst>
            </p:cNvPr>
            <p:cNvSpPr/>
            <p:nvPr/>
          </p:nvSpPr>
          <p:spPr>
            <a:xfrm>
              <a:off x="6710280" y="3291829"/>
              <a:ext cx="1440160" cy="14401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0" name="Bogen 9">
              <a:extLst>
                <a:ext uri="{FF2B5EF4-FFF2-40B4-BE49-F238E27FC236}">
                  <a16:creationId xmlns:a16="http://schemas.microsoft.com/office/drawing/2014/main" id="{2ED8C9A5-4AAD-4F4F-9124-5BFED0CF7FA0}"/>
                </a:ext>
              </a:extLst>
            </p:cNvPr>
            <p:cNvSpPr/>
            <p:nvPr/>
          </p:nvSpPr>
          <p:spPr>
            <a:xfrm>
              <a:off x="6676422" y="3257971"/>
              <a:ext cx="1507877" cy="1507877"/>
            </a:xfrm>
            <a:prstGeom prst="arc">
              <a:avLst>
                <a:gd name="adj1" fmla="val 16200000"/>
                <a:gd name="adj2" fmla="val 544931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7ED714D2-7424-4B0F-931D-695A2FBDB9C5}"/>
                </a:ext>
              </a:extLst>
            </p:cNvPr>
            <p:cNvSpPr/>
            <p:nvPr/>
          </p:nvSpPr>
          <p:spPr>
            <a:xfrm>
              <a:off x="7358352" y="3939901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E860F13-7AC2-40F4-9357-977A451A687D}"/>
                </a:ext>
              </a:extLst>
            </p:cNvPr>
            <p:cNvSpPr/>
            <p:nvPr/>
          </p:nvSpPr>
          <p:spPr>
            <a:xfrm>
              <a:off x="1453696" y="3939901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474AD20F-454E-4545-97AC-10ABF760640B}"/>
                </a:ext>
              </a:extLst>
            </p:cNvPr>
            <p:cNvCxnSpPr>
              <a:cxnSpLocks/>
            </p:cNvCxnSpPr>
            <p:nvPr/>
          </p:nvCxnSpPr>
          <p:spPr>
            <a:xfrm>
              <a:off x="1525704" y="3257971"/>
              <a:ext cx="59046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DD90D2F5-6291-4301-9161-35238AFEA84E}"/>
                </a:ext>
              </a:extLst>
            </p:cNvPr>
            <p:cNvCxnSpPr>
              <a:cxnSpLocks/>
            </p:cNvCxnSpPr>
            <p:nvPr/>
          </p:nvCxnSpPr>
          <p:spPr>
            <a:xfrm>
              <a:off x="1525704" y="4765362"/>
              <a:ext cx="59046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7953032-3EB4-4853-9742-84ABF0DFBD5B}"/>
              </a:ext>
            </a:extLst>
          </p:cNvPr>
          <p:cNvCxnSpPr/>
          <p:nvPr/>
        </p:nvCxnSpPr>
        <p:spPr>
          <a:xfrm>
            <a:off x="5923962" y="440390"/>
            <a:ext cx="808278" cy="0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7880ACDA-FA9B-409E-87B5-6D1F3F998E85}"/>
              </a:ext>
            </a:extLst>
          </p:cNvPr>
          <p:cNvSpPr txBox="1"/>
          <p:nvPr/>
        </p:nvSpPr>
        <p:spPr>
          <a:xfrm>
            <a:off x="6284002" y="13471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>
                <a:solidFill>
                  <a:srgbClr val="0070C0"/>
                </a:solidFill>
              </a:rPr>
              <a:t>v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711E149-5B12-43D7-A97A-7ACA5AE46D5C}"/>
              </a:ext>
            </a:extLst>
          </p:cNvPr>
          <p:cNvCxnSpPr/>
          <p:nvPr/>
        </p:nvCxnSpPr>
        <p:spPr>
          <a:xfrm>
            <a:off x="2179546" y="2168582"/>
            <a:ext cx="808278" cy="0"/>
          </a:xfrm>
          <a:prstGeom prst="straightConnector1">
            <a:avLst/>
          </a:prstGeom>
          <a:ln w="1905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ogen 17">
            <a:extLst>
              <a:ext uri="{FF2B5EF4-FFF2-40B4-BE49-F238E27FC236}">
                <a16:creationId xmlns:a16="http://schemas.microsoft.com/office/drawing/2014/main" id="{8C2E6F87-7E65-4C25-9751-D521E20F78D6}"/>
              </a:ext>
            </a:extLst>
          </p:cNvPr>
          <p:cNvSpPr/>
          <p:nvPr/>
        </p:nvSpPr>
        <p:spPr>
          <a:xfrm>
            <a:off x="7122369" y="980207"/>
            <a:ext cx="648072" cy="648072"/>
          </a:xfrm>
          <a:prstGeom prst="arc">
            <a:avLst>
              <a:gd name="adj1" fmla="val 14992188"/>
              <a:gd name="adj2" fmla="val 7210447"/>
            </a:avLst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9" name="Bogen 18">
            <a:extLst>
              <a:ext uri="{FF2B5EF4-FFF2-40B4-BE49-F238E27FC236}">
                <a16:creationId xmlns:a16="http://schemas.microsoft.com/office/drawing/2014/main" id="{4223FD0C-2A00-4013-87A8-B176F005134A}"/>
              </a:ext>
            </a:extLst>
          </p:cNvPr>
          <p:cNvSpPr/>
          <p:nvPr/>
        </p:nvSpPr>
        <p:spPr>
          <a:xfrm>
            <a:off x="1257486" y="985931"/>
            <a:ext cx="648072" cy="648072"/>
          </a:xfrm>
          <a:prstGeom prst="arc">
            <a:avLst>
              <a:gd name="adj1" fmla="val 14992188"/>
              <a:gd name="adj2" fmla="val 7210447"/>
            </a:avLst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85F684A3-A6C5-47F2-A2F4-B967A2C70911}"/>
              </a:ext>
            </a:extLst>
          </p:cNvPr>
          <p:cNvCxnSpPr/>
          <p:nvPr/>
        </p:nvCxnSpPr>
        <p:spPr>
          <a:xfrm>
            <a:off x="1489378" y="284673"/>
            <a:ext cx="169216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AD7EE024-297F-4C3A-8077-7EF46CA4703A}"/>
              </a:ext>
            </a:extLst>
          </p:cNvPr>
          <p:cNvSpPr txBox="1"/>
          <p:nvPr/>
        </p:nvSpPr>
        <p:spPr>
          <a:xfrm>
            <a:off x="3195431" y="100007"/>
            <a:ext cx="51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>
                <a:solidFill>
                  <a:srgbClr val="FF0000"/>
                </a:solidFill>
              </a:rPr>
              <a:t>x</a:t>
            </a:r>
            <a:endParaRPr lang="de-CH" i="1" baseline="-25000" dirty="0">
              <a:solidFill>
                <a:srgbClr val="FF0000"/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C469E19-0F31-42FB-BBFE-D3F33FA38A6B}"/>
              </a:ext>
            </a:extLst>
          </p:cNvPr>
          <p:cNvSpPr txBox="1"/>
          <p:nvPr/>
        </p:nvSpPr>
        <p:spPr>
          <a:xfrm>
            <a:off x="2547502" y="546505"/>
            <a:ext cx="132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0070C0"/>
                </a:solidFill>
              </a:rPr>
              <a:t>starker Zug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D49BBEC-BCA1-420E-8D27-A25C3CC0C8DD}"/>
              </a:ext>
            </a:extLst>
          </p:cNvPr>
          <p:cNvSpPr txBox="1"/>
          <p:nvPr/>
        </p:nvSpPr>
        <p:spPr>
          <a:xfrm>
            <a:off x="2494277" y="1688121"/>
            <a:ext cx="178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0070C0"/>
                </a:solidFill>
              </a:rPr>
              <a:t>schwacher Zug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feld 110">
                <a:extLst>
                  <a:ext uri="{FF2B5EF4-FFF2-40B4-BE49-F238E27FC236}">
                    <a16:creationId xmlns:a16="http://schemas.microsoft.com/office/drawing/2014/main" id="{91C3860B-F1B2-4014-8201-52F261554227}"/>
                  </a:ext>
                </a:extLst>
              </p:cNvPr>
              <p:cNvSpPr txBox="1"/>
              <p:nvPr/>
            </p:nvSpPr>
            <p:spPr>
              <a:xfrm>
                <a:off x="1163961" y="2410357"/>
                <a:ext cx="6606480" cy="1032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CH" dirty="0">
                    <a:latin typeface="Cambria Math" panose="02040503050406030204" pitchFamily="18" charset="0"/>
                  </a:rPr>
                  <a:t>Bezugssystem Erde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de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CH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de-CH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𝛽𝜌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𝛽𝜎</m:t>
                                </m:r>
                              </m:e>
                            </m:mr>
                            <m:m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𝛽𝜌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𝛽𝜎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CH" i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de-CH" i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de-CH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CH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CH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de-CH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de-CH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de-CH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11" name="Textfeld 110">
                <a:extLst>
                  <a:ext uri="{FF2B5EF4-FFF2-40B4-BE49-F238E27FC236}">
                    <a16:creationId xmlns:a16="http://schemas.microsoft.com/office/drawing/2014/main" id="{91C3860B-F1B2-4014-8201-52F261554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961" y="2410357"/>
                <a:ext cx="6606480" cy="1032847"/>
              </a:xfrm>
              <a:prstGeom prst="rect">
                <a:avLst/>
              </a:prstGeom>
              <a:blipFill>
                <a:blip r:embed="rId3"/>
                <a:stretch>
                  <a:fillRect l="-830" t="-352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feld 111">
                <a:extLst>
                  <a:ext uri="{FF2B5EF4-FFF2-40B4-BE49-F238E27FC236}">
                    <a16:creationId xmlns:a16="http://schemas.microsoft.com/office/drawing/2014/main" id="{55C89D8A-ADEC-4482-891C-22A1661FB420}"/>
                  </a:ext>
                </a:extLst>
              </p:cNvPr>
              <p:cNvSpPr txBox="1"/>
              <p:nvPr/>
            </p:nvSpPr>
            <p:spPr>
              <a:xfrm>
                <a:off x="3176754" y="885821"/>
                <a:ext cx="3666552" cy="874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CH" dirty="0">
                    <a:latin typeface="Cambria Math" panose="02040503050406030204" pitchFamily="18" charset="0"/>
                  </a:rPr>
                  <a:t>Bezugssystem Riemen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de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CH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CH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CH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de-CH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ν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𝑐𝑡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de-CH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de-CH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12" name="Textfeld 111">
                <a:extLst>
                  <a:ext uri="{FF2B5EF4-FFF2-40B4-BE49-F238E27FC236}">
                    <a16:creationId xmlns:a16="http://schemas.microsoft.com/office/drawing/2014/main" id="{55C89D8A-ADEC-4482-891C-22A1661FB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754" y="885821"/>
                <a:ext cx="3666552" cy="874022"/>
              </a:xfrm>
              <a:prstGeom prst="rect">
                <a:avLst/>
              </a:prstGeom>
              <a:blipFill>
                <a:blip r:embed="rId4"/>
                <a:stretch>
                  <a:fillRect l="-1329" t="-41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feld 112">
                <a:extLst>
                  <a:ext uri="{FF2B5EF4-FFF2-40B4-BE49-F238E27FC236}">
                    <a16:creationId xmlns:a16="http://schemas.microsoft.com/office/drawing/2014/main" id="{64816FE0-6986-483D-B623-F7F23D2082FF}"/>
                  </a:ext>
                </a:extLst>
              </p:cNvPr>
              <p:cNvSpPr txBox="1"/>
              <p:nvPr/>
            </p:nvSpPr>
            <p:spPr>
              <a:xfrm>
                <a:off x="1163961" y="3619227"/>
                <a:ext cx="6750496" cy="995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CH" dirty="0">
                    <a:latin typeface="Cambria Math" panose="02040503050406030204" pitchFamily="18" charset="0"/>
                  </a:rPr>
                  <a:t>Lorentz-Faktor entwickeln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de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CH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𝛽𝜌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𝛽𝜎</m:t>
                                </m:r>
                              </m:e>
                            </m:mr>
                            <m:m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𝛽𝜌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𝛽𝜎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CH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CH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de-CH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de-CH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𝛽𝜌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𝛽𝜎</m:t>
                                </m:r>
                              </m:e>
                            </m:mr>
                            <m:m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𝛽𝜌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𝛽𝜎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CH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113" name="Textfeld 112">
                <a:extLst>
                  <a:ext uri="{FF2B5EF4-FFF2-40B4-BE49-F238E27FC236}">
                    <a16:creationId xmlns:a16="http://schemas.microsoft.com/office/drawing/2014/main" id="{64816FE0-6986-483D-B623-F7F23D208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961" y="3619227"/>
                <a:ext cx="6750496" cy="995722"/>
              </a:xfrm>
              <a:prstGeom prst="rect">
                <a:avLst/>
              </a:prstGeom>
              <a:blipFill>
                <a:blip r:embed="rId5"/>
                <a:stretch>
                  <a:fillRect l="-813" t="-429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19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  <p:bldP spid="1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/>
          </p:cNvSpPr>
          <p:nvPr>
            <p:ph type="subTitle" idx="4294967295"/>
          </p:nvPr>
        </p:nvSpPr>
        <p:spPr>
          <a:xfrm>
            <a:off x="0" y="4824413"/>
            <a:ext cx="9144000" cy="31908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Systemphysik						www.pegaswiss.ch	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41D5BD6-CF14-4368-9E52-B955DCF6BA71}"/>
              </a:ext>
            </a:extLst>
          </p:cNvPr>
          <p:cNvSpPr/>
          <p:nvPr/>
        </p:nvSpPr>
        <p:spPr>
          <a:xfrm>
            <a:off x="2997390" y="74277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200" dirty="0">
                <a:solidFill>
                  <a:srgbClr val="00FFFF"/>
                </a:solidFill>
              </a:rPr>
              <a:t>http://www.schaffhausen-foto-archiv.ch/moserdamm.html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A00843E-CCD0-429F-89FF-B56758B62B5A}"/>
              </a:ext>
            </a:extLst>
          </p:cNvPr>
          <p:cNvGrpSpPr/>
          <p:nvPr/>
        </p:nvGrpSpPr>
        <p:grpSpPr>
          <a:xfrm>
            <a:off x="827584" y="550547"/>
            <a:ext cx="7412533" cy="1507877"/>
            <a:chOff x="771766" y="3257971"/>
            <a:chExt cx="7412533" cy="1507877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4D22D853-8E56-44D6-8743-1CE124AB4ABD}"/>
                </a:ext>
              </a:extLst>
            </p:cNvPr>
            <p:cNvSpPr/>
            <p:nvPr/>
          </p:nvSpPr>
          <p:spPr>
            <a:xfrm>
              <a:off x="805624" y="3291829"/>
              <a:ext cx="1440160" cy="14401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6" name="Bogen 5">
              <a:extLst>
                <a:ext uri="{FF2B5EF4-FFF2-40B4-BE49-F238E27FC236}">
                  <a16:creationId xmlns:a16="http://schemas.microsoft.com/office/drawing/2014/main" id="{FA8DCB93-64C9-4B64-B4C1-AA902F48165B}"/>
                </a:ext>
              </a:extLst>
            </p:cNvPr>
            <p:cNvSpPr/>
            <p:nvPr/>
          </p:nvSpPr>
          <p:spPr>
            <a:xfrm flipH="1">
              <a:off x="771766" y="3257971"/>
              <a:ext cx="1507877" cy="1507877"/>
            </a:xfrm>
            <a:prstGeom prst="arc">
              <a:avLst>
                <a:gd name="adj1" fmla="val 16200000"/>
                <a:gd name="adj2" fmla="val 548092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32D3778F-B214-482F-9A0C-9A5B0ADE1686}"/>
                </a:ext>
              </a:extLst>
            </p:cNvPr>
            <p:cNvSpPr/>
            <p:nvPr/>
          </p:nvSpPr>
          <p:spPr>
            <a:xfrm>
              <a:off x="6710280" y="3291829"/>
              <a:ext cx="1440160" cy="14401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0" name="Bogen 9">
              <a:extLst>
                <a:ext uri="{FF2B5EF4-FFF2-40B4-BE49-F238E27FC236}">
                  <a16:creationId xmlns:a16="http://schemas.microsoft.com/office/drawing/2014/main" id="{2ED8C9A5-4AAD-4F4F-9124-5BFED0CF7FA0}"/>
                </a:ext>
              </a:extLst>
            </p:cNvPr>
            <p:cNvSpPr/>
            <p:nvPr/>
          </p:nvSpPr>
          <p:spPr>
            <a:xfrm>
              <a:off x="6676422" y="3257971"/>
              <a:ext cx="1507877" cy="1507877"/>
            </a:xfrm>
            <a:prstGeom prst="arc">
              <a:avLst>
                <a:gd name="adj1" fmla="val 16200000"/>
                <a:gd name="adj2" fmla="val 5449312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7ED714D2-7424-4B0F-931D-695A2FBDB9C5}"/>
                </a:ext>
              </a:extLst>
            </p:cNvPr>
            <p:cNvSpPr/>
            <p:nvPr/>
          </p:nvSpPr>
          <p:spPr>
            <a:xfrm>
              <a:off x="7358352" y="3939901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E860F13-7AC2-40F4-9357-977A451A687D}"/>
                </a:ext>
              </a:extLst>
            </p:cNvPr>
            <p:cNvSpPr/>
            <p:nvPr/>
          </p:nvSpPr>
          <p:spPr>
            <a:xfrm>
              <a:off x="1453696" y="3939901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474AD20F-454E-4545-97AC-10ABF760640B}"/>
                </a:ext>
              </a:extLst>
            </p:cNvPr>
            <p:cNvCxnSpPr>
              <a:cxnSpLocks/>
            </p:cNvCxnSpPr>
            <p:nvPr/>
          </p:nvCxnSpPr>
          <p:spPr>
            <a:xfrm>
              <a:off x="1525704" y="3257971"/>
              <a:ext cx="59046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DD90D2F5-6291-4301-9161-35238AFEA84E}"/>
                </a:ext>
              </a:extLst>
            </p:cNvPr>
            <p:cNvCxnSpPr>
              <a:cxnSpLocks/>
            </p:cNvCxnSpPr>
            <p:nvPr/>
          </p:nvCxnSpPr>
          <p:spPr>
            <a:xfrm>
              <a:off x="1525704" y="4765362"/>
              <a:ext cx="59046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7953032-3EB4-4853-9742-84ABF0DFBD5B}"/>
              </a:ext>
            </a:extLst>
          </p:cNvPr>
          <p:cNvCxnSpPr/>
          <p:nvPr/>
        </p:nvCxnSpPr>
        <p:spPr>
          <a:xfrm>
            <a:off x="5923962" y="440390"/>
            <a:ext cx="808278" cy="0"/>
          </a:xfrm>
          <a:prstGeom prst="straightConnector1">
            <a:avLst/>
          </a:prstGeom>
          <a:ln w="190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7880ACDA-FA9B-409E-87B5-6D1F3F998E85}"/>
              </a:ext>
            </a:extLst>
          </p:cNvPr>
          <p:cNvSpPr txBox="1"/>
          <p:nvPr/>
        </p:nvSpPr>
        <p:spPr>
          <a:xfrm>
            <a:off x="6284002" y="13471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>
                <a:solidFill>
                  <a:srgbClr val="0070C0"/>
                </a:solidFill>
              </a:rPr>
              <a:t>v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711E149-5B12-43D7-A97A-7ACA5AE46D5C}"/>
              </a:ext>
            </a:extLst>
          </p:cNvPr>
          <p:cNvCxnSpPr/>
          <p:nvPr/>
        </p:nvCxnSpPr>
        <p:spPr>
          <a:xfrm>
            <a:off x="2179546" y="2168582"/>
            <a:ext cx="808278" cy="0"/>
          </a:xfrm>
          <a:prstGeom prst="straightConnector1">
            <a:avLst/>
          </a:prstGeom>
          <a:ln w="1905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ogen 17">
            <a:extLst>
              <a:ext uri="{FF2B5EF4-FFF2-40B4-BE49-F238E27FC236}">
                <a16:creationId xmlns:a16="http://schemas.microsoft.com/office/drawing/2014/main" id="{8C2E6F87-7E65-4C25-9751-D521E20F78D6}"/>
              </a:ext>
            </a:extLst>
          </p:cNvPr>
          <p:cNvSpPr/>
          <p:nvPr/>
        </p:nvSpPr>
        <p:spPr>
          <a:xfrm>
            <a:off x="7122369" y="980207"/>
            <a:ext cx="648072" cy="648072"/>
          </a:xfrm>
          <a:prstGeom prst="arc">
            <a:avLst>
              <a:gd name="adj1" fmla="val 14992188"/>
              <a:gd name="adj2" fmla="val 7210447"/>
            </a:avLst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9" name="Bogen 18">
            <a:extLst>
              <a:ext uri="{FF2B5EF4-FFF2-40B4-BE49-F238E27FC236}">
                <a16:creationId xmlns:a16="http://schemas.microsoft.com/office/drawing/2014/main" id="{4223FD0C-2A00-4013-87A8-B176F005134A}"/>
              </a:ext>
            </a:extLst>
          </p:cNvPr>
          <p:cNvSpPr/>
          <p:nvPr/>
        </p:nvSpPr>
        <p:spPr>
          <a:xfrm>
            <a:off x="1257486" y="985931"/>
            <a:ext cx="648072" cy="648072"/>
          </a:xfrm>
          <a:prstGeom prst="arc">
            <a:avLst>
              <a:gd name="adj1" fmla="val 14992188"/>
              <a:gd name="adj2" fmla="val 7210447"/>
            </a:avLst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F9C4B66-3CF4-40DE-8818-7F309C3121D9}"/>
              </a:ext>
            </a:extLst>
          </p:cNvPr>
          <p:cNvGrpSpPr/>
          <p:nvPr/>
        </p:nvGrpSpPr>
        <p:grpSpPr>
          <a:xfrm>
            <a:off x="3476131" y="319381"/>
            <a:ext cx="2792122" cy="1918820"/>
            <a:chOff x="3476131" y="319381"/>
            <a:chExt cx="2792122" cy="1918820"/>
          </a:xfrm>
        </p:grpSpPr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E3E3DAD7-D7E6-42F5-BA46-6CA2F90317FB}"/>
                </a:ext>
              </a:extLst>
            </p:cNvPr>
            <p:cNvCxnSpPr>
              <a:cxnSpLocks/>
            </p:cNvCxnSpPr>
            <p:nvPr/>
          </p:nvCxnSpPr>
          <p:spPr>
            <a:xfrm>
              <a:off x="4627818" y="319381"/>
              <a:ext cx="0" cy="841089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64969676-20C1-48DC-9621-BCFD3097702D}"/>
                </a:ext>
              </a:extLst>
            </p:cNvPr>
            <p:cNvCxnSpPr/>
            <p:nvPr/>
          </p:nvCxnSpPr>
          <p:spPr>
            <a:xfrm>
              <a:off x="4627818" y="980207"/>
              <a:ext cx="576064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6C6422B0-5E36-4045-B6C9-78C38F97540C}"/>
                </a:ext>
              </a:extLst>
            </p:cNvPr>
            <p:cNvCxnSpPr>
              <a:cxnSpLocks/>
            </p:cNvCxnSpPr>
            <p:nvPr/>
          </p:nvCxnSpPr>
          <p:spPr>
            <a:xfrm>
              <a:off x="4627818" y="1397112"/>
              <a:ext cx="0" cy="841089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ABFC5694-3ADB-4D20-A88D-4639F7A67099}"/>
                </a:ext>
              </a:extLst>
            </p:cNvPr>
            <p:cNvCxnSpPr/>
            <p:nvPr/>
          </p:nvCxnSpPr>
          <p:spPr>
            <a:xfrm>
              <a:off x="4627818" y="1592518"/>
              <a:ext cx="576064" cy="0"/>
            </a:xfrm>
            <a:prstGeom prst="straightConnector1">
              <a:avLst/>
            </a:prstGeom>
            <a:ln w="19050">
              <a:solidFill>
                <a:srgbClr val="FF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B1EBEF09-F1E7-4C8C-9768-D6341BFFE1EC}"/>
                </a:ext>
              </a:extLst>
            </p:cNvPr>
            <p:cNvSpPr txBox="1"/>
            <p:nvPr/>
          </p:nvSpPr>
          <p:spPr>
            <a:xfrm>
              <a:off x="3476131" y="1096099"/>
              <a:ext cx="2792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FF00FF"/>
                  </a:solidFill>
                </a:rPr>
                <a:t>orientierte Referenzflächen</a:t>
              </a:r>
            </a:p>
          </p:txBody>
        </p:sp>
      </p:grp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85F684A3-A6C5-47F2-A2F4-B967A2C70911}"/>
              </a:ext>
            </a:extLst>
          </p:cNvPr>
          <p:cNvCxnSpPr/>
          <p:nvPr/>
        </p:nvCxnSpPr>
        <p:spPr>
          <a:xfrm>
            <a:off x="1489378" y="284673"/>
            <a:ext cx="169216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AD7EE024-297F-4C3A-8077-7EF46CA4703A}"/>
              </a:ext>
            </a:extLst>
          </p:cNvPr>
          <p:cNvSpPr txBox="1"/>
          <p:nvPr/>
        </p:nvSpPr>
        <p:spPr>
          <a:xfrm>
            <a:off x="3195431" y="100007"/>
            <a:ext cx="511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i="1" dirty="0">
                <a:solidFill>
                  <a:srgbClr val="FF0000"/>
                </a:solidFill>
              </a:rPr>
              <a:t>x</a:t>
            </a:r>
            <a:endParaRPr lang="de-CH" i="1" baseline="-25000" dirty="0">
              <a:solidFill>
                <a:srgbClr val="FF0000"/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C469E19-0F31-42FB-BBFE-D3F33FA38A6B}"/>
              </a:ext>
            </a:extLst>
          </p:cNvPr>
          <p:cNvSpPr txBox="1"/>
          <p:nvPr/>
        </p:nvSpPr>
        <p:spPr>
          <a:xfrm>
            <a:off x="2547502" y="546505"/>
            <a:ext cx="132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0070C0"/>
                </a:solidFill>
              </a:rPr>
              <a:t>starker Zug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D49BBEC-BCA1-420E-8D27-A25C3CC0C8DD}"/>
              </a:ext>
            </a:extLst>
          </p:cNvPr>
          <p:cNvSpPr txBox="1"/>
          <p:nvPr/>
        </p:nvSpPr>
        <p:spPr>
          <a:xfrm>
            <a:off x="2494277" y="1688121"/>
            <a:ext cx="178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0070C0"/>
                </a:solidFill>
              </a:rPr>
              <a:t>schwacher Zug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33A02AA-D692-44E8-9612-5E6171D3DA5A}"/>
              </a:ext>
            </a:extLst>
          </p:cNvPr>
          <p:cNvGrpSpPr/>
          <p:nvPr/>
        </p:nvGrpSpPr>
        <p:grpSpPr>
          <a:xfrm>
            <a:off x="3915882" y="60094"/>
            <a:ext cx="792460" cy="2510036"/>
            <a:chOff x="3915882" y="60094"/>
            <a:chExt cx="792460" cy="2510036"/>
          </a:xfrm>
        </p:grpSpPr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EF317A8F-A89D-4566-A68C-CDFB0945B059}"/>
                </a:ext>
              </a:extLst>
            </p:cNvPr>
            <p:cNvCxnSpPr>
              <a:cxnSpLocks/>
            </p:cNvCxnSpPr>
            <p:nvPr/>
          </p:nvCxnSpPr>
          <p:spPr>
            <a:xfrm>
              <a:off x="3915882" y="453872"/>
              <a:ext cx="72008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416AE245-0924-4F75-ADE1-026D627B090C}"/>
                </a:ext>
              </a:extLst>
            </p:cNvPr>
            <p:cNvCxnSpPr>
              <a:cxnSpLocks/>
            </p:cNvCxnSpPr>
            <p:nvPr/>
          </p:nvCxnSpPr>
          <p:spPr>
            <a:xfrm>
              <a:off x="4275922" y="2200798"/>
              <a:ext cx="35189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7309B880-A60E-4978-A179-09750C2F8164}"/>
                </a:ext>
              </a:extLst>
            </p:cNvPr>
            <p:cNvSpPr txBox="1"/>
            <p:nvPr/>
          </p:nvSpPr>
          <p:spPr>
            <a:xfrm>
              <a:off x="4139109" y="6009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b="1" i="1" dirty="0">
                  <a:solidFill>
                    <a:srgbClr val="FF0000"/>
                  </a:solidFill>
                </a:rPr>
                <a:t>F</a:t>
              </a:r>
              <a:r>
                <a:rPr lang="de-CH" baseline="-25000" dirty="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0B8090B5-9BD1-4E84-8F0A-EAC4E5D496E8}"/>
                </a:ext>
              </a:extLst>
            </p:cNvPr>
            <p:cNvSpPr txBox="1"/>
            <p:nvPr/>
          </p:nvSpPr>
          <p:spPr>
            <a:xfrm>
              <a:off x="4276294" y="220079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b="1" i="1" dirty="0">
                  <a:solidFill>
                    <a:srgbClr val="FF0000"/>
                  </a:solidFill>
                </a:rPr>
                <a:t>F</a:t>
              </a:r>
              <a:r>
                <a:rPr lang="de-CH" baseline="-25000" dirty="0">
                  <a:solidFill>
                    <a:srgbClr val="FF0000"/>
                  </a:solidFill>
                </a:rPr>
                <a:t>u</a:t>
              </a: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03FEDA52-93BF-4001-80EE-BC88C066237A}"/>
              </a:ext>
            </a:extLst>
          </p:cNvPr>
          <p:cNvGrpSpPr/>
          <p:nvPr/>
        </p:nvGrpSpPr>
        <p:grpSpPr>
          <a:xfrm>
            <a:off x="4622188" y="513468"/>
            <a:ext cx="690038" cy="1541590"/>
            <a:chOff x="4622188" y="513468"/>
            <a:chExt cx="690038" cy="1541590"/>
          </a:xfrm>
        </p:grpSpPr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3761465D-D865-4DEA-A0AA-95C21D1C3D56}"/>
                </a:ext>
              </a:extLst>
            </p:cNvPr>
            <p:cNvCxnSpPr>
              <a:cxnSpLocks/>
            </p:cNvCxnSpPr>
            <p:nvPr/>
          </p:nvCxnSpPr>
          <p:spPr>
            <a:xfrm>
              <a:off x="4622188" y="727620"/>
              <a:ext cx="29366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C8604CBB-755D-43A7-882E-F69661ED9273}"/>
                </a:ext>
              </a:extLst>
            </p:cNvPr>
            <p:cNvCxnSpPr>
              <a:cxnSpLocks/>
            </p:cNvCxnSpPr>
            <p:nvPr/>
          </p:nvCxnSpPr>
          <p:spPr>
            <a:xfrm>
              <a:off x="4635962" y="1920044"/>
              <a:ext cx="29366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0B444305-353D-4B59-A285-0FA2F41F340A}"/>
                </a:ext>
              </a:extLst>
            </p:cNvPr>
            <p:cNvSpPr txBox="1"/>
            <p:nvPr/>
          </p:nvSpPr>
          <p:spPr>
            <a:xfrm>
              <a:off x="4877660" y="51346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i="1" dirty="0">
                  <a:solidFill>
                    <a:srgbClr val="FF0000"/>
                  </a:solidFill>
                </a:rPr>
                <a:t>I</a:t>
              </a:r>
              <a:r>
                <a:rPr lang="de-CH" i="1" baseline="-25000" dirty="0">
                  <a:solidFill>
                    <a:srgbClr val="FF0000"/>
                  </a:solidFill>
                </a:rPr>
                <a:t>po</a:t>
              </a:r>
              <a:endParaRPr lang="de-CH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D58B7FE5-BF72-44F1-B4C2-C3A3615F5885}"/>
                </a:ext>
              </a:extLst>
            </p:cNvPr>
            <p:cNvSpPr txBox="1"/>
            <p:nvPr/>
          </p:nvSpPr>
          <p:spPr>
            <a:xfrm>
              <a:off x="4880178" y="168572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i="1" dirty="0">
                  <a:solidFill>
                    <a:srgbClr val="FF0000"/>
                  </a:solidFill>
                </a:rPr>
                <a:t>I</a:t>
              </a:r>
              <a:r>
                <a:rPr lang="de-CH" i="1" baseline="-25000" dirty="0">
                  <a:solidFill>
                    <a:srgbClr val="FF0000"/>
                  </a:solidFill>
                </a:rPr>
                <a:t>pu</a:t>
              </a:r>
              <a:endParaRPr lang="de-CH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7F1647D1-0583-44AF-9E91-A04B75070D1A}"/>
              </a:ext>
            </a:extLst>
          </p:cNvPr>
          <p:cNvGrpSpPr/>
          <p:nvPr/>
        </p:nvGrpSpPr>
        <p:grpSpPr>
          <a:xfrm>
            <a:off x="3879709" y="669923"/>
            <a:ext cx="1694655" cy="1900207"/>
            <a:chOff x="3879709" y="669923"/>
            <a:chExt cx="1694655" cy="1900207"/>
          </a:xfrm>
        </p:grpSpPr>
        <p:sp>
          <p:nvSpPr>
            <p:cNvPr id="37" name="Pfeil: nach rechts 36">
              <a:extLst>
                <a:ext uri="{FF2B5EF4-FFF2-40B4-BE49-F238E27FC236}">
                  <a16:creationId xmlns:a16="http://schemas.microsoft.com/office/drawing/2014/main" id="{0947FC88-F073-47B1-8FB9-2C8EFC60A343}"/>
                </a:ext>
              </a:extLst>
            </p:cNvPr>
            <p:cNvSpPr/>
            <p:nvPr/>
          </p:nvSpPr>
          <p:spPr>
            <a:xfrm flipH="1">
              <a:off x="3879709" y="669923"/>
              <a:ext cx="741197" cy="99769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38" name="Pfeil: nach rechts 37">
              <a:extLst>
                <a:ext uri="{FF2B5EF4-FFF2-40B4-BE49-F238E27FC236}">
                  <a16:creationId xmlns:a16="http://schemas.microsoft.com/office/drawing/2014/main" id="{54724B7C-722F-49A9-A1DA-45C21F93D942}"/>
                </a:ext>
              </a:extLst>
            </p:cNvPr>
            <p:cNvSpPr/>
            <p:nvPr/>
          </p:nvSpPr>
          <p:spPr>
            <a:xfrm>
              <a:off x="4638564" y="2144958"/>
              <a:ext cx="340773" cy="102612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9ADC9E23-63A0-4FE3-B77D-C2F99A3B8E2A}"/>
                </a:ext>
              </a:extLst>
            </p:cNvPr>
            <p:cNvSpPr txBox="1"/>
            <p:nvPr/>
          </p:nvSpPr>
          <p:spPr>
            <a:xfrm>
              <a:off x="3938038" y="745546"/>
              <a:ext cx="645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i="1" dirty="0">
                  <a:solidFill>
                    <a:srgbClr val="00B050"/>
                  </a:solidFill>
                </a:rPr>
                <a:t>P(</a:t>
              </a:r>
              <a:r>
                <a:rPr lang="de-CH" b="1" i="1" dirty="0">
                  <a:solidFill>
                    <a:srgbClr val="00B050"/>
                  </a:solidFill>
                </a:rPr>
                <a:t>F</a:t>
              </a:r>
              <a:r>
                <a:rPr lang="de-CH" baseline="-25000" dirty="0">
                  <a:solidFill>
                    <a:srgbClr val="00B050"/>
                  </a:solidFill>
                </a:rPr>
                <a:t>o</a:t>
              </a:r>
              <a:r>
                <a:rPr lang="de-CH" i="1" dirty="0">
                  <a:solidFill>
                    <a:srgbClr val="00B050"/>
                  </a:solidFill>
                </a:rPr>
                <a:t>)</a:t>
              </a:r>
              <a:endParaRPr lang="de-CH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4AFED395-A649-48F5-AA42-C3468FD0E278}"/>
                </a:ext>
              </a:extLst>
            </p:cNvPr>
            <p:cNvSpPr txBox="1"/>
            <p:nvPr/>
          </p:nvSpPr>
          <p:spPr>
            <a:xfrm>
              <a:off x="4928781" y="2200798"/>
              <a:ext cx="645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i="1" dirty="0">
                  <a:solidFill>
                    <a:srgbClr val="00B050"/>
                  </a:solidFill>
                </a:rPr>
                <a:t>P(</a:t>
              </a:r>
              <a:r>
                <a:rPr lang="de-CH" b="1" i="1" dirty="0">
                  <a:solidFill>
                    <a:srgbClr val="00B050"/>
                  </a:solidFill>
                </a:rPr>
                <a:t>F</a:t>
              </a:r>
              <a:r>
                <a:rPr lang="de-CH" baseline="-25000" dirty="0">
                  <a:solidFill>
                    <a:srgbClr val="00B050"/>
                  </a:solidFill>
                </a:rPr>
                <a:t>u</a:t>
              </a:r>
              <a:r>
                <a:rPr lang="de-CH" i="1" dirty="0">
                  <a:solidFill>
                    <a:srgbClr val="00B050"/>
                  </a:solidFill>
                </a:rPr>
                <a:t>)</a:t>
              </a:r>
              <a:endParaRPr lang="de-CH" baseline="-25000" dirty="0">
                <a:solidFill>
                  <a:srgbClr val="00B05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D3CC95B5-4078-477D-802B-185EE03B5BCE}"/>
                  </a:ext>
                </a:extLst>
              </p:cNvPr>
              <p:cNvSpPr txBox="1"/>
              <p:nvPr/>
            </p:nvSpPr>
            <p:spPr>
              <a:xfrm>
                <a:off x="1158602" y="3450236"/>
                <a:ext cx="6750496" cy="1243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de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de-CH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CH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e-CH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de-CH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CH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de-CH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CH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CH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de-CH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de-CH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de-CH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CH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CH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𝛽𝜎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de-CH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CH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 xmlns=""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D3CC95B5-4078-477D-802B-185EE03B5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02" y="3450236"/>
                <a:ext cx="6750496" cy="12438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07FD7CA1-D61F-4944-95EF-95661416FF3C}"/>
                  </a:ext>
                </a:extLst>
              </p:cNvPr>
              <p:cNvSpPr txBox="1"/>
              <p:nvPr/>
            </p:nvSpPr>
            <p:spPr>
              <a:xfrm>
                <a:off x="1158602" y="2448813"/>
                <a:ext cx="4045278" cy="972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CH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de-CH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de-CH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CH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CH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de-CH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de-CH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de-CH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de-CH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de-CH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CH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de-CH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r>
                                      <a:rPr lang="de-CH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de-CH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de-CH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de-CH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e>
                                <m:r>
                                  <a:rPr lang="de-CH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CH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CH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CH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de-CH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CH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e-CH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sSup>
                                  <m:sSupPr>
                                    <m:ctrlPr>
                                      <a:rPr lang="de-CH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CH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de-CH" i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de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de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de-CH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CH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CH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07FD7CA1-D61F-4944-95EF-95661416F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602" y="2448813"/>
                <a:ext cx="4045278" cy="9727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38F42A6D-9D78-4333-BC86-B05BF45E8FEA}"/>
              </a:ext>
            </a:extLst>
          </p:cNvPr>
          <p:cNvGrpSpPr/>
          <p:nvPr/>
        </p:nvGrpSpPr>
        <p:grpSpPr>
          <a:xfrm>
            <a:off x="222460" y="2265130"/>
            <a:ext cx="7686638" cy="2533650"/>
            <a:chOff x="378826" y="2285698"/>
            <a:chExt cx="7686638" cy="2533650"/>
          </a:xfrm>
        </p:grpSpPr>
        <p:pic>
          <p:nvPicPr>
            <p:cNvPr id="46" name="Grafik 45">
              <a:extLst>
                <a:ext uri="{FF2B5EF4-FFF2-40B4-BE49-F238E27FC236}">
                  <a16:creationId xmlns:a16="http://schemas.microsoft.com/office/drawing/2014/main" id="{A5EC9437-29D5-4413-BF5D-D94C56E28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826" y="2285698"/>
              <a:ext cx="4514850" cy="2533650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644A3DF9-3199-43B7-908B-2AE64B623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3879" y="2573371"/>
              <a:ext cx="4191585" cy="638264"/>
            </a:xfrm>
            <a:prstGeom prst="rect">
              <a:avLst/>
            </a:prstGeom>
          </p:spPr>
        </p:pic>
      </p:grpSp>
      <p:sp>
        <p:nvSpPr>
          <p:cNvPr id="50" name="Sprechblase: rechteckig 49">
            <a:extLst>
              <a:ext uri="{FF2B5EF4-FFF2-40B4-BE49-F238E27FC236}">
                <a16:creationId xmlns:a16="http://schemas.microsoft.com/office/drawing/2014/main" id="{42FD39E9-4F76-3491-312A-A433FB4D4621}"/>
              </a:ext>
            </a:extLst>
          </p:cNvPr>
          <p:cNvSpPr/>
          <p:nvPr/>
        </p:nvSpPr>
        <p:spPr>
          <a:xfrm>
            <a:off x="6062810" y="606895"/>
            <a:ext cx="2829670" cy="2036863"/>
          </a:xfrm>
          <a:prstGeom prst="wedgeRectCallout">
            <a:avLst>
              <a:gd name="adj1" fmla="val -79933"/>
              <a:gd name="adj2" fmla="val 21751"/>
            </a:avLst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>
                <a:solidFill>
                  <a:schemeClr val="tx1"/>
                </a:solidFill>
              </a:rPr>
              <a:t>Der mechanische Energietransport ist ein relativistischer Effekt des Impulsstromes</a:t>
            </a:r>
          </a:p>
        </p:txBody>
      </p:sp>
    </p:spTree>
    <p:extLst>
      <p:ext uri="{BB962C8B-B14F-4D97-AF65-F5344CB8AC3E}">
        <p14:creationId xmlns:p14="http://schemas.microsoft.com/office/powerpoint/2010/main" val="6104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/>
          </p:cNvSpPr>
          <p:nvPr>
            <p:ph type="subTitle" idx="4294967295"/>
          </p:nvPr>
        </p:nvSpPr>
        <p:spPr>
          <a:xfrm>
            <a:off x="0" y="4824413"/>
            <a:ext cx="9144000" cy="31908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Systemphysik						www.pegaswiss.ch	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41D5BD6-CF14-4368-9E52-B955DCF6BA71}"/>
              </a:ext>
            </a:extLst>
          </p:cNvPr>
          <p:cNvSpPr/>
          <p:nvPr/>
        </p:nvSpPr>
        <p:spPr>
          <a:xfrm>
            <a:off x="2997390" y="74277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200" dirty="0">
                <a:solidFill>
                  <a:srgbClr val="00FFFF"/>
                </a:solidFill>
              </a:rPr>
              <a:t>http://www.schaffhausen-foto-archiv.ch/moserdamm.html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7F21E10-0653-09E8-8A69-F75A56860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ED8CC62-3EE9-FDA4-E6C2-8C7C12BC9FA4}"/>
              </a:ext>
            </a:extLst>
          </p:cNvPr>
          <p:cNvGrpSpPr/>
          <p:nvPr/>
        </p:nvGrpSpPr>
        <p:grpSpPr>
          <a:xfrm>
            <a:off x="3635896" y="555203"/>
            <a:ext cx="1728192" cy="1728515"/>
            <a:chOff x="3635896" y="555203"/>
            <a:chExt cx="1728192" cy="1728515"/>
          </a:xfrm>
        </p:grpSpPr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id="{4EC85F1D-024E-B1EA-C0EE-99F14F0ABAD7}"/>
                </a:ext>
              </a:extLst>
            </p:cNvPr>
            <p:cNvCxnSpPr/>
            <p:nvPr/>
          </p:nvCxnSpPr>
          <p:spPr>
            <a:xfrm>
              <a:off x="3635896" y="1995686"/>
              <a:ext cx="136815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53D1418D-2FA5-1C3B-D368-3DC8EDC17BE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167844" y="1599642"/>
              <a:ext cx="136815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0AC6DAA1-D068-510C-F531-472E4348D82B}"/>
                </a:ext>
              </a:extLst>
            </p:cNvPr>
            <p:cNvSpPr txBox="1"/>
            <p:nvPr/>
          </p:nvSpPr>
          <p:spPr>
            <a:xfrm>
              <a:off x="5004048" y="177966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D06363D1-8C09-63B8-74B7-5B76B9D2652F}"/>
                </a:ext>
              </a:extLst>
            </p:cNvPr>
            <p:cNvSpPr txBox="1"/>
            <p:nvPr/>
          </p:nvSpPr>
          <p:spPr>
            <a:xfrm>
              <a:off x="3707904" y="555203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rgbClr val="FF0000"/>
                  </a:solidFill>
                </a:rPr>
                <a:t>y</a:t>
              </a:r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790C347A-4EE5-D6A8-2C11-EF940758B1A6}"/>
              </a:ext>
            </a:extLst>
          </p:cNvPr>
          <p:cNvSpPr txBox="1"/>
          <p:nvPr/>
        </p:nvSpPr>
        <p:spPr>
          <a:xfrm>
            <a:off x="323528" y="4144680"/>
            <a:ext cx="7848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Ein Satellit der Masse m = 500 kg soll in eine geostationäre Umlaufbahn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gebracht werden. Wieviel Energie muss dafür aufgewendet werden?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2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797</Words>
  <Application>Microsoft Office PowerPoint</Application>
  <PresentationFormat>Bildschirmpräsentation (16:9)</PresentationFormat>
  <Paragraphs>235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Symbol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ZHAW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Maurer Werner</dc:creator>
  <cp:lastModifiedBy>Werner Maurer</cp:lastModifiedBy>
  <cp:revision>1230</cp:revision>
  <dcterms:created xsi:type="dcterms:W3CDTF">2011-06-29T10:54:49Z</dcterms:created>
  <dcterms:modified xsi:type="dcterms:W3CDTF">2022-06-14T04:56:03Z</dcterms:modified>
</cp:coreProperties>
</file>