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8" r:id="rId21"/>
    <p:sldId id="275" r:id="rId22"/>
    <p:sldId id="276" r:id="rId23"/>
    <p:sldId id="277" r:id="rId2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BF44C5-1B61-A1BE-DCD4-FF628734F3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4FE3F66-8B44-22DA-A4A0-FF185C331F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EE9C636-2143-A2D1-DB02-410176DD5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AD27E-6C5E-400E-AE7E-33016F25EB95}" type="datetimeFigureOut">
              <a:rPr lang="de-DE" smtClean="0"/>
              <a:t>14.05.2024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12C7840-C597-E4A2-C930-F11983EEA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9BEBB43-E047-EC96-EFFF-E4901B885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04A0D-6960-425F-A879-4292597B32F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6510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516D9B-5AB8-7E5E-0806-E61E446A0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8F8657C-333C-879B-3C2C-1D168785BE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ECD1B9A-4BB5-BC3F-02C6-192956FA7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AD27E-6C5E-400E-AE7E-33016F25EB95}" type="datetimeFigureOut">
              <a:rPr lang="de-DE" smtClean="0"/>
              <a:t>14.05.2024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7F53334-FF85-B5F0-D0D5-05F5C1E51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69DDE8F-6555-9505-C113-33327A822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04A0D-6960-425F-A879-4292597B32F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9938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5EA0118-9C55-7C6D-C8EA-6E234217F2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894C79F-C271-0305-F543-4E6821572E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BC923DF-4085-05AA-E45A-FEFDF2042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AD27E-6C5E-400E-AE7E-33016F25EB95}" type="datetimeFigureOut">
              <a:rPr lang="de-DE" smtClean="0"/>
              <a:t>14.05.2024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E56079C-6F10-356E-6B7C-0E4751A2F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37DA728-F3FE-64F5-C7D1-BA0F179E0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04A0D-6960-425F-A879-4292597B32F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5895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7F4475-E125-FA8E-2475-F65B116AB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875C98D-5A4A-68E6-2645-81F44B7AFF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512BC9-BD52-7A45-FB1E-8FB466AD9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AD27E-6C5E-400E-AE7E-33016F25EB95}" type="datetimeFigureOut">
              <a:rPr lang="de-DE" smtClean="0"/>
              <a:t>14.05.2024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BEEF5EE-4EB9-A409-0EC3-ACA662C71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18B0D0E-014E-DF84-96D1-FEE99EB0F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04A0D-6960-425F-A879-4292597B32F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731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3E5831-41C8-A440-20A4-1B463ECEB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4643815-BC5C-FD12-E61F-4D8E7416BA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31995B4-4B8C-53FA-CB2F-538A886E8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AD27E-6C5E-400E-AE7E-33016F25EB95}" type="datetimeFigureOut">
              <a:rPr lang="de-DE" smtClean="0"/>
              <a:t>14.05.2024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6725AA3-6ECB-FF2A-DB29-FE23D499C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0AE3D33-577D-A9D9-17A1-11753EAB4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04A0D-6960-425F-A879-4292597B32F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0920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BD22D1-84BD-437A-400F-170196F940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A73620F-B27B-9983-6BF9-8B992305D1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B94318E-D472-7BA1-353E-23AC9F057E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FB22D5C-EFD6-986E-1525-B8A77062C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AD27E-6C5E-400E-AE7E-33016F25EB95}" type="datetimeFigureOut">
              <a:rPr lang="de-DE" smtClean="0"/>
              <a:t>14.05.2024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25DC2AC-444B-6DD5-1306-54B33DAF1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BAD1609-4A69-1EE9-D782-E4C6E9CE0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04A0D-6960-425F-A879-4292597B32F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1666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027C29-5237-9652-D311-8BEA6CFA6A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C7CA503-D634-B937-3C9B-D8AD2B50F5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D81F108-AF64-2D35-C248-F2E1C44CC4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A7CF1ECF-15E2-9F51-9E0B-54E560015F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6D1C0AA-217B-438E-A880-CDB5D60620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45594C0-96FE-4E4B-F322-FF49924A5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AD27E-6C5E-400E-AE7E-33016F25EB95}" type="datetimeFigureOut">
              <a:rPr lang="de-DE" smtClean="0"/>
              <a:t>14.05.2024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9D1EFC89-39E6-952C-606C-0910ECA4C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6FB5F931-9DC6-D0CA-4D5F-02A7B4724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04A0D-6960-425F-A879-4292597B32F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505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50DB19-A8C7-41D4-8D17-51EEF7AED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1BF6F86-8A1B-C064-9C65-FDCE6BE3E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AD27E-6C5E-400E-AE7E-33016F25EB95}" type="datetimeFigureOut">
              <a:rPr lang="de-DE" smtClean="0"/>
              <a:t>14.05.2024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2F9C966-8E33-F5AA-178A-21D4C72D4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0536EBA-04C3-BEBF-4685-D2DF57F77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04A0D-6960-425F-A879-4292597B32F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8610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589AB98-1D5A-0323-2B24-6DA9EAAC6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AD27E-6C5E-400E-AE7E-33016F25EB95}" type="datetimeFigureOut">
              <a:rPr lang="de-DE" smtClean="0"/>
              <a:t>14.05.2024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AAE629A-80A4-802A-DF9B-C9A363262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46AC99D-9143-FFF4-7E07-1D1967F6E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04A0D-6960-425F-A879-4292597B32F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2794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6344C3-9DB4-7813-23E8-690751BE13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B54C775-72D4-5402-43B3-9FA14FE773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73BFA24-36A1-3712-0839-01B0864801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69EDC6D-1D34-A7BD-07F4-65C867009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AD27E-6C5E-400E-AE7E-33016F25EB95}" type="datetimeFigureOut">
              <a:rPr lang="de-DE" smtClean="0"/>
              <a:t>14.05.2024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2BCC880-3661-354B-ED48-AC95275D7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F2023A2-75DD-C8F8-E811-4C0B3F5A2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04A0D-6960-425F-A879-4292597B32F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0529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522BB2-9A00-EB98-BB8B-8227D28F7C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C5AA0C48-2C45-6BEC-D3B0-62F8B72FD0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D1CD348-78FF-29B6-12D8-DADD132D18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CB01668-7C33-187B-A35E-557DD9A0E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AD27E-6C5E-400E-AE7E-33016F25EB95}" type="datetimeFigureOut">
              <a:rPr lang="de-DE" smtClean="0"/>
              <a:t>14.05.2024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AD55DDD-4900-912C-DDD8-8C4B17DFB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F1D139F-5DC1-3F3A-DC00-9B4D462D5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04A0D-6960-425F-A879-4292597B32F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7667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3F492D4-D164-BB45-CCA7-128A3F25B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A21A4CC-EBCC-56EA-749D-7E4116D190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817C4A-F8F9-D977-29C8-0F3CA24408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D6AD27E-6C5E-400E-AE7E-33016F25EB95}" type="datetimeFigureOut">
              <a:rPr lang="de-DE" smtClean="0"/>
              <a:t>14.05.2024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2D5814C-7E5A-BA37-B2C7-607D421B81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0B843D6-ACC8-9F41-2D0E-47D7535DC8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504A0D-6960-425F-A879-4292597B32F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7151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718D6D-9EDA-8741-ABC4-2B09F33A21C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Liberalismus und Klimawandel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C1EC94F-2749-4E01-5EE2-8293687B57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11988"/>
          </a:xfrm>
        </p:spPr>
        <p:txBody>
          <a:bodyPr/>
          <a:lstStyle/>
          <a:p>
            <a:r>
              <a:rPr lang="de-DE" dirty="0"/>
              <a:t>Philosophische Streifzüge </a:t>
            </a:r>
          </a:p>
          <a:p>
            <a:r>
              <a:rPr lang="de-DE" dirty="0"/>
              <a:t>Referent: V. Schubert</a:t>
            </a:r>
          </a:p>
          <a:p>
            <a:r>
              <a:rPr lang="de-DE" dirty="0"/>
              <a:t>10.5.24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507818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BEED9F-8565-473B-F572-40B25B41C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Politische Philosophie und Liberalismus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39AA949-6F6D-6945-93AF-7D354C7D79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2) Versöhnungskonzept: In einer Welt knapper Ressourcen bestehen zwischen den Menschen bzw. Gruppen von Menschen Interessenkonflikte, aber Aufgabe der Politik ist es, diese Gegensätze zu versöhnen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de-DE" dirty="0"/>
              <a:t>Das Gesellschaftssystem gesucht, das diese Aufgabe am besten erfüllt</a:t>
            </a:r>
          </a:p>
          <a:p>
            <a:pPr marL="0" indent="0">
              <a:buNone/>
            </a:pPr>
            <a:r>
              <a:rPr lang="de-DE" dirty="0"/>
              <a:t>Antwort des „Westens“: LIBERALISMUS </a:t>
            </a:r>
          </a:p>
        </p:txBody>
      </p:sp>
    </p:spTree>
    <p:extLst>
      <p:ext uri="{BB962C8B-B14F-4D97-AF65-F5344CB8AC3E}">
        <p14:creationId xmlns:p14="http://schemas.microsoft.com/office/powerpoint/2010/main" val="32160428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222F5D-1ED6-F0D0-E259-4E65AE0A3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Das Wesen des Liberalismus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268978E-7C0B-07EC-923E-C0E14B39A4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Mögliche Definitionen des Liberalismus:</a:t>
            </a:r>
          </a:p>
          <a:p>
            <a:pPr marL="0" indent="0">
              <a:buNone/>
            </a:pPr>
            <a:r>
              <a:rPr lang="de-DE" dirty="0"/>
              <a:t>Duden: </a:t>
            </a:r>
            <a:r>
              <a:rPr lang="de-DE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cv-linear"/>
              </a:rPr>
              <a:t>im 19. Jahrhundert entstandene, im Individualismus wurzelnde Weltanschauung, die in gesellschaftlicher und politischer Hinsicht die freie Entfaltung und Autonomie des Individuums fordert und staatliche Eingriffe auf ein Minimum beschränkt sehen will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162533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3AF515-468D-4653-9579-1255F01BB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Das Wesen des Liberalismus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25D9714-FE67-1DF8-867D-B4FBE2C2B8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de-DE" dirty="0"/>
              <a:t>Bundeszentrale für politische Bildung:</a:t>
            </a:r>
            <a:r>
              <a:rPr lang="de-DE" b="0" i="0" dirty="0">
                <a:solidFill>
                  <a:srgbClr val="000000"/>
                </a:solidFill>
                <a:effectLst/>
                <a:latin typeface="MessinaSansWeb"/>
              </a:rPr>
              <a:t> L. ist eine politische Weltanschauung, die die </a:t>
            </a:r>
            <a:r>
              <a:rPr lang="de-DE" b="0" i="0" u="none" strike="noStrike" dirty="0">
                <a:solidFill>
                  <a:srgbClr val="B20938"/>
                </a:solidFill>
                <a:effectLst/>
                <a:latin typeface="inherit"/>
              </a:rPr>
              <a:t>Freiheiten</a:t>
            </a:r>
            <a:r>
              <a:rPr lang="de-DE" b="0" i="0" dirty="0">
                <a:solidFill>
                  <a:srgbClr val="000000"/>
                </a:solidFill>
                <a:effectLst/>
                <a:latin typeface="MessinaSansWeb"/>
              </a:rPr>
              <a:t> des einzelnen Menschen in den Vordergrund stellt und jede Form des geistigen, sozialen, politischen oder staatlichen Zwangs ablehnt.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 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797216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D812DA-7AF6-B3D1-EC4A-F2C3FB7988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Das Wesen des Liberalismus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9A2911E-938E-E858-6A95-2659EE274A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Die fünf wichtigsten Prinzipien lauten:</a:t>
            </a:r>
          </a:p>
          <a:p>
            <a:pPr marL="514350" indent="-514350">
              <a:buAutoNum type="arabicParenR"/>
            </a:pPr>
            <a:r>
              <a:rPr lang="de-DE" dirty="0"/>
              <a:t>Recht auf Selbstbestimmung  (Autonomie) auf Basis von Vernunft und Einsicht.</a:t>
            </a:r>
          </a:p>
          <a:p>
            <a:pPr marL="514350" indent="-514350">
              <a:buAutoNum type="arabicParenR"/>
            </a:pPr>
            <a:r>
              <a:rPr lang="de-DE" dirty="0"/>
              <a:t>Gleichheit vor dem Gesetz.</a:t>
            </a:r>
          </a:p>
          <a:p>
            <a:pPr marL="514350" indent="-514350">
              <a:buAutoNum type="arabicParenR"/>
            </a:pPr>
            <a:r>
              <a:rPr lang="de-DE" dirty="0"/>
              <a:t>Die Beschränkung politischer Macht.</a:t>
            </a:r>
          </a:p>
          <a:p>
            <a:pPr marL="514350" indent="-514350">
              <a:buAutoNum type="arabicParenR"/>
            </a:pPr>
            <a:r>
              <a:rPr lang="de-DE" dirty="0"/>
              <a:t>Die Freiheit gegenüber dem Staat.</a:t>
            </a:r>
          </a:p>
          <a:p>
            <a:pPr marL="514350" indent="-514350">
              <a:buAutoNum type="arabicParenR"/>
            </a:pPr>
            <a:r>
              <a:rPr lang="de-DE" dirty="0"/>
              <a:t>Die Selbstregulierung der Wirtschaft auf Basis persönlichen Eigentums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46897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904E9F-4F22-55AC-9262-E44769CB3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Das Wesen des Liberalismus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C27AE2A-2C58-2417-27BA-7F39E3404E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/>
              <a:t>Drei wichtige Aspekte:</a:t>
            </a:r>
          </a:p>
          <a:p>
            <a:pPr marL="0" indent="0">
              <a:buNone/>
            </a:pPr>
            <a:r>
              <a:rPr lang="de-DE" dirty="0"/>
              <a:t>1) Natur (Umwelt; nichtmenschliche Tiere usw.) haben keinen Eigenwert, sondern dienen nur als Mittel zum Zweck menschlicher Bedürfnisse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de-DE" dirty="0"/>
              <a:t>anthropozentrischer Ansatz</a:t>
            </a:r>
          </a:p>
          <a:p>
            <a:pPr marL="0" indent="0">
              <a:buNone/>
            </a:pPr>
            <a:r>
              <a:rPr lang="de-DE" dirty="0"/>
              <a:t>2) Liberalismus und Demokratie sind unterschiedliche politische Konzepte, aber im Laufe des 19. und 20. Jahrhunderts miteinander verschmolzen!</a:t>
            </a:r>
          </a:p>
          <a:p>
            <a:pPr marL="0" indent="0">
              <a:buNone/>
            </a:pPr>
            <a:r>
              <a:rPr lang="de-DE" dirty="0"/>
              <a:t>3) Verhältnis von Gleichheit und Freiheit: Beides für den Liberalismus zentral. Das eine ist ohne das andere, nicht zu haben!</a:t>
            </a:r>
          </a:p>
        </p:txBody>
      </p:sp>
    </p:spTree>
    <p:extLst>
      <p:ext uri="{BB962C8B-B14F-4D97-AF65-F5344CB8AC3E}">
        <p14:creationId xmlns:p14="http://schemas.microsoft.com/office/powerpoint/2010/main" val="37395331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EF02D3-18F8-55DA-E633-117E50CEC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Gleichheit und Freiheit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35CF1F7-24E8-8C1D-0AD8-EBB9F4EB31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DE" dirty="0"/>
              <a:t>1) Gleichheit: Gleichheit worin?</a:t>
            </a:r>
          </a:p>
          <a:p>
            <a:pPr marL="0" indent="0">
              <a:buNone/>
            </a:pPr>
            <a:r>
              <a:rPr lang="de-DE" dirty="0"/>
              <a:t>+ formale Gleichheit</a:t>
            </a:r>
          </a:p>
          <a:p>
            <a:pPr marL="0" indent="0">
              <a:buNone/>
            </a:pPr>
            <a:r>
              <a:rPr lang="de-DE" dirty="0"/>
              <a:t>+ soziale Gleichheit</a:t>
            </a:r>
          </a:p>
          <a:p>
            <a:pPr marL="0" indent="0">
              <a:buNone/>
            </a:pPr>
            <a:r>
              <a:rPr lang="de-DE" dirty="0"/>
              <a:t>2) Freiheit: </a:t>
            </a:r>
          </a:p>
          <a:p>
            <a:pPr marL="0" indent="0">
              <a:buNone/>
            </a:pPr>
            <a:r>
              <a:rPr lang="de-DE" dirty="0"/>
              <a:t>+ negative Freiheit: Freiheit von äußeren (und inneren) Zwängen</a:t>
            </a:r>
          </a:p>
          <a:p>
            <a:pPr marL="0" indent="0">
              <a:buNone/>
            </a:pPr>
            <a:r>
              <a:rPr lang="de-DE" dirty="0"/>
              <a:t>+ positive Freiheit: Die Möglichkeit etwas zu tun (also nach eigenem Willen zu handeln)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=&gt; Liberaler Staat muss dafür Sorge tragen, dass es eine zufriedenstellende Umsetzung beider Freiheiten gibt.</a:t>
            </a:r>
          </a:p>
        </p:txBody>
      </p:sp>
    </p:spTree>
    <p:extLst>
      <p:ext uri="{BB962C8B-B14F-4D97-AF65-F5344CB8AC3E}">
        <p14:creationId xmlns:p14="http://schemas.microsoft.com/office/powerpoint/2010/main" val="8479517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A350A8-1655-8538-375C-BFBACA9B6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Spielarten des Liberalismus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59242DD-4AC9-5769-838D-48A2485CBF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/>
              <a:t>Problemlage: Es gibt viele Spielarten des Liberalismus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de-DE" dirty="0"/>
              <a:t>Zwei prominente (idealtypische) liberale Positionen </a:t>
            </a:r>
          </a:p>
          <a:p>
            <a:pPr marL="514350" indent="-514350">
              <a:buAutoNum type="arabicParenR"/>
            </a:pPr>
            <a:r>
              <a:rPr lang="de-DE" dirty="0"/>
              <a:t>Libertarismus/Neoliberalismus: hebt negative Freiheit und formale Gleichheit vor dem Gesetz hervor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de-DE" dirty="0"/>
              <a:t>Angewandt auf Klimawandel:</a:t>
            </a:r>
          </a:p>
          <a:p>
            <a:r>
              <a:rPr lang="de-DE" dirty="0"/>
              <a:t>Marktkonforme und technologieoffene Antworten auf den Klimawandel</a:t>
            </a:r>
          </a:p>
          <a:p>
            <a:r>
              <a:rPr lang="de-DE" dirty="0"/>
              <a:t>Betrachtet staatliche Klimamaßnahmen (E-Mobilität, Atomausstieg, Wärmepumpen, vegane Ernährung usw.) oftmals als Bevormundung  und Freiheitseinschränkung autonomer mündiger Bürger  </a:t>
            </a:r>
          </a:p>
        </p:txBody>
      </p:sp>
    </p:spTree>
    <p:extLst>
      <p:ext uri="{BB962C8B-B14F-4D97-AF65-F5344CB8AC3E}">
        <p14:creationId xmlns:p14="http://schemas.microsoft.com/office/powerpoint/2010/main" val="26098857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54F045-0F01-2ECD-7254-8EADD45E76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Spielarten des Liberalismus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CB58178-DE38-B6B0-7979-E3437D13F6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de-DE" dirty="0"/>
              <a:t>2) Egalitärer/ „</a:t>
            </a:r>
            <a:r>
              <a:rPr lang="de-DE" dirty="0" err="1"/>
              <a:t>sozialiberaler</a:t>
            </a:r>
            <a:r>
              <a:rPr lang="de-DE" dirty="0"/>
              <a:t>“ Liberalismus: Sind bereit einige negative Freiheiten einzuschränken, um insgesamt den (positiven) Freiheitsraum zu vergrößern und die soziale (und ökologische) Ungleichheit abzubauen.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de-DE" dirty="0"/>
              <a:t>Angewandt auf den Klimawandel:</a:t>
            </a:r>
          </a:p>
          <a:p>
            <a:r>
              <a:rPr lang="de-DE" dirty="0"/>
              <a:t>Setzen auch auf Marktlösungen, aber Einschränkungen durch staatliche Vorgaben</a:t>
            </a:r>
          </a:p>
          <a:p>
            <a:r>
              <a:rPr lang="de-DE" dirty="0"/>
              <a:t>Staatliche Beschränkungen der individuellen Autonomie, um die Autonomie aller vom Klimawandel Betroffener (also auch zukünftiger Generationen) zu stärken</a:t>
            </a:r>
          </a:p>
          <a:p>
            <a:pPr marL="0" indent="0">
              <a:buNone/>
            </a:pPr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548085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A8611F-8508-889D-4828-1251D270C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Neutralität, das Gute und das Rechte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897E7E0-27D8-D543-0837-10599D44B3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Liberales Credo: Staatliche Neutralität bei den unterschiedlichen Lebensentwürfen</a:t>
            </a:r>
          </a:p>
          <a:p>
            <a:pPr marL="0" indent="0">
              <a:buNone/>
            </a:pPr>
            <a:r>
              <a:rPr lang="de-DE" dirty="0"/>
              <a:t>Typische Schlagwörter:</a:t>
            </a:r>
          </a:p>
          <a:p>
            <a:pPr marL="0" indent="0">
              <a:buNone/>
            </a:pPr>
            <a:r>
              <a:rPr lang="de-DE" dirty="0"/>
              <a:t>+ jeder soll nach seiner Fasson glücklich werden.</a:t>
            </a:r>
          </a:p>
          <a:p>
            <a:pPr marL="0" indent="0">
              <a:buNone/>
            </a:pPr>
            <a:r>
              <a:rPr lang="de-DE" dirty="0"/>
              <a:t>+ meine Freiheit endet da, wo die Freiheit des anderen anfängt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159263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6EEB9E-C9E0-AC46-1D2A-2097092202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Neutralität, das Gute und das Rechte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27344F-4976-105E-4FA2-0F0C397B1B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Libertäre Position: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de-DE" dirty="0"/>
              <a:t>Pluralität unterschiedlicher Weltanschauungen und Konzeptionen des Guten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de-DE" dirty="0"/>
              <a:t> Recht und Gerechtigkeit dienen dazu für einen Ausgleich dieser pluralen Ansätze zu sorgen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de-DE" dirty="0"/>
              <a:t>Vorrang des Guten vor dem Rechten</a:t>
            </a:r>
          </a:p>
          <a:p>
            <a:pPr marL="0" indent="0">
              <a:buNone/>
            </a:pPr>
            <a:r>
              <a:rPr lang="de-DE" dirty="0"/>
              <a:t>Hinweis: sehr schwache Konzeption des Guten</a:t>
            </a:r>
          </a:p>
          <a:p>
            <a:pPr marL="0" indent="0">
              <a:buNone/>
            </a:pPr>
            <a:r>
              <a:rPr lang="de-DE" dirty="0"/>
              <a:t>Das Gute: Präferenzbefriedigung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46893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F7094C-7C87-2CA8-C7FF-063BC2DC3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Was hat die Philosophie zum Vortragsthema beizutragen?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7D39C7E-B939-B540-D2E9-8A02CD64D6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/>
              <a:t>Problem: Was ist „Die Philosophie“?</a:t>
            </a:r>
          </a:p>
          <a:p>
            <a:endParaRPr lang="de-DE" dirty="0"/>
          </a:p>
          <a:p>
            <a:r>
              <a:rPr lang="de-DE" dirty="0"/>
              <a:t>Skeptischer Schwerpunkt: Gängige Überzeugungen zu hinterfragen: </a:t>
            </a:r>
          </a:p>
          <a:p>
            <a:pPr marL="0" indent="0">
              <a:buNone/>
            </a:pPr>
            <a:r>
              <a:rPr lang="de-DE" dirty="0"/>
              <a:t>+ Sokratische „Was – ist - Fragen“ (Begriffsfragen)</a:t>
            </a:r>
          </a:p>
          <a:p>
            <a:pPr marL="0" indent="0">
              <a:buNone/>
            </a:pPr>
            <a:r>
              <a:rPr lang="de-DE" dirty="0"/>
              <a:t>+ Warum-Fragen: Kausale Fragen und Rechtfertigungsfragen</a:t>
            </a:r>
          </a:p>
          <a:p>
            <a:r>
              <a:rPr lang="de-DE" dirty="0"/>
              <a:t>Konstruktiver Schwerpunkt: „Theorien“ aufstellen über einzelne Gegenstandsbereiche</a:t>
            </a:r>
          </a:p>
          <a:p>
            <a:pPr marL="0" indent="0">
              <a:buNone/>
            </a:pPr>
            <a:r>
              <a:rPr lang="de-DE" dirty="0"/>
              <a:t>=&gt; Historischer und systematischer Ausgangspunkt der Wissenschaften</a:t>
            </a:r>
          </a:p>
        </p:txBody>
      </p:sp>
    </p:spTree>
    <p:extLst>
      <p:ext uri="{BB962C8B-B14F-4D97-AF65-F5344CB8AC3E}">
        <p14:creationId xmlns:p14="http://schemas.microsoft.com/office/powerpoint/2010/main" val="37242796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0A7CCF-3794-3346-2A0D-310F2E7B1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Libertarismus und Klimawandel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B9DA623-FD10-54C1-A7F5-0EA4922A65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Der Wert  der Umwelt, der Zukunft hängt von den Präferenzen der heute lebenden Menschen und deren Zahlungsbereitschaft ab.</a:t>
            </a:r>
          </a:p>
          <a:p>
            <a:r>
              <a:rPr lang="de-DE" dirty="0"/>
              <a:t>Es gibt keine objektiven Werte, sondern nur die Präfenzen der jetzt Lebenden</a:t>
            </a:r>
          </a:p>
          <a:p>
            <a:r>
              <a:rPr lang="de-DE" dirty="0"/>
              <a:t>Die zukünftigen Generationen haben nur insoweit Rechte, sofern wir diesen Rechte zusprechen und wir, die jetzt Lebenden, unseren Nutzen dadurch erhöhen</a:t>
            </a:r>
          </a:p>
          <a:p>
            <a:pPr marL="0" indent="0">
              <a:buNone/>
            </a:pPr>
            <a:r>
              <a:rPr lang="de-DE" dirty="0"/>
              <a:t>=&gt; Homo Oeconomicus Ansatz</a:t>
            </a:r>
          </a:p>
        </p:txBody>
      </p:sp>
    </p:spTree>
    <p:extLst>
      <p:ext uri="{BB962C8B-B14F-4D97-AF65-F5344CB8AC3E}">
        <p14:creationId xmlns:p14="http://schemas.microsoft.com/office/powerpoint/2010/main" val="21756685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8B332F-27F4-523A-2A03-EEDB81CFF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Liberaler Egalitarismus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FAC8028-BA3E-BC96-36E4-7F804F5B17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Vorrang der Rechten vor dem Guten</a:t>
            </a:r>
          </a:p>
          <a:p>
            <a:r>
              <a:rPr lang="de-DE" dirty="0"/>
              <a:t>Trotz des Pluralismus der unterschiedlichen Weltanschauungen/Konzeptionen des Guten gibt es einen überlappenden Konsens aller vernünftigen Lehren bezüglich der Grundstruktur/Verfassung einer Gesellschaft</a:t>
            </a:r>
          </a:p>
          <a:p>
            <a:pPr marL="0" indent="0">
              <a:buNone/>
            </a:pPr>
            <a:r>
              <a:rPr lang="de-DE" dirty="0"/>
              <a:t>+ auf den Klimawandel angewendet: alle vernünftigen Weltanschauungen sind sich zumindest darin einig, dass Maßnahmen gegen den menschengemachten Klimawandel ergriffen werden müssen.</a:t>
            </a:r>
          </a:p>
        </p:txBody>
      </p:sp>
    </p:spTree>
    <p:extLst>
      <p:ext uri="{BB962C8B-B14F-4D97-AF65-F5344CB8AC3E}">
        <p14:creationId xmlns:p14="http://schemas.microsoft.com/office/powerpoint/2010/main" val="19081886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9D6755-7111-31CC-8BF0-23B6FBB1A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Libertärer Liberalismus und Klimawandel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B187C1E-0903-D83C-C9F4-83FE40DE30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Freiheitseinschränkungen sind zulässig, sofern damit die Freiheitsrechte aller insgesamt gestärkt werden!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de-DE" dirty="0"/>
              <a:t>Wer gehört zu „aller“?</a:t>
            </a:r>
          </a:p>
          <a:p>
            <a:pPr marL="0" indent="0">
              <a:buNone/>
            </a:pPr>
            <a:r>
              <a:rPr lang="de-DE" dirty="0"/>
              <a:t>+ globale Klima-Gerechtigkeit aller jetzt lebenden Menschen</a:t>
            </a:r>
          </a:p>
          <a:p>
            <a:pPr marL="0" indent="0">
              <a:buNone/>
            </a:pPr>
            <a:r>
              <a:rPr lang="de-DE" dirty="0"/>
              <a:t>+ intertemporale Klima-Gerechtigkeit aller auch in der Zukunft lebenden Menschen</a:t>
            </a:r>
          </a:p>
          <a:p>
            <a:pPr marL="0" indent="0">
              <a:buNone/>
            </a:pPr>
            <a:r>
              <a:rPr lang="de-DE" dirty="0"/>
              <a:t>+ Zukünftige Menschen haben die gleichen Rechte wie wir, unabhängig von unseren aktuellen Präferenzen/Nutzenerwägungen</a:t>
            </a:r>
          </a:p>
        </p:txBody>
      </p:sp>
    </p:spTree>
    <p:extLst>
      <p:ext uri="{BB962C8B-B14F-4D97-AF65-F5344CB8AC3E}">
        <p14:creationId xmlns:p14="http://schemas.microsoft.com/office/powerpoint/2010/main" val="31113193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30B03D-C1EE-EECF-F217-9627CD1CE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Klimakrise: Probleme des Egalitären Liberalismus 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5342270-0223-6412-A3E8-645D077A28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/>
              <a:t>Trennung Privat/öffentlich</a:t>
            </a:r>
          </a:p>
          <a:p>
            <a:r>
              <a:rPr lang="de-DE" dirty="0"/>
              <a:t>Liberale Marktwirtschaft = Kapitalismus?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de-DE" dirty="0"/>
              <a:t>Sind marktwirtschaftliche (kapitalistische) Strategien die Lösung des Klimaproblems oder verschärfen sie nicht eher das Problem?</a:t>
            </a:r>
          </a:p>
          <a:p>
            <a:pPr marL="0" indent="0">
              <a:buNone/>
            </a:pPr>
            <a:r>
              <a:rPr lang="de-DE" dirty="0"/>
              <a:t>(Was kann die Philosophie zu dieser Frage beisteuern?)</a:t>
            </a:r>
          </a:p>
          <a:p>
            <a:r>
              <a:rPr lang="de-DE" dirty="0"/>
              <a:t>Liberalismus, Nation und Universalismus</a:t>
            </a:r>
          </a:p>
          <a:p>
            <a:r>
              <a:rPr lang="de-DE" dirty="0" err="1"/>
              <a:t>Athropozän</a:t>
            </a:r>
            <a:r>
              <a:rPr lang="de-DE" dirty="0"/>
              <a:t> oder </a:t>
            </a:r>
            <a:r>
              <a:rPr lang="de-DE" dirty="0" err="1"/>
              <a:t>Capitalozän</a:t>
            </a:r>
            <a:r>
              <a:rPr lang="de-DE" dirty="0"/>
              <a:t>?</a:t>
            </a:r>
          </a:p>
          <a:p>
            <a:r>
              <a:rPr lang="de-DE" dirty="0"/>
              <a:t>Liberale Demokratie in Gefahr, wenn wir nicht rechtzeitig reagieren?</a:t>
            </a:r>
          </a:p>
          <a:p>
            <a:r>
              <a:rPr lang="de-DE" dirty="0"/>
              <a:t> Anthropozentrismus vs. Physiozentrismus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80658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89204F-EFA1-EF2B-3D5C-BA1057405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Kants vier große Fragen der Philosophie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B82AA76-3D66-A3E0-FE05-60445446CF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1) Was kann ich wissen?</a:t>
            </a:r>
          </a:p>
          <a:p>
            <a:endParaRPr lang="de-DE" dirty="0"/>
          </a:p>
          <a:p>
            <a:r>
              <a:rPr lang="de-DE" dirty="0"/>
              <a:t>2) Was soll ich tun?</a:t>
            </a:r>
          </a:p>
          <a:p>
            <a:endParaRPr lang="de-DE" dirty="0"/>
          </a:p>
          <a:p>
            <a:r>
              <a:rPr lang="de-DE" dirty="0"/>
              <a:t>3) Was darf ich hoffen?</a:t>
            </a:r>
          </a:p>
          <a:p>
            <a:endParaRPr lang="de-DE" dirty="0"/>
          </a:p>
          <a:p>
            <a:r>
              <a:rPr lang="de-DE" dirty="0"/>
              <a:t>4) Was ist der Mensch?</a:t>
            </a:r>
          </a:p>
        </p:txBody>
      </p:sp>
    </p:spTree>
    <p:extLst>
      <p:ext uri="{BB962C8B-B14F-4D97-AF65-F5344CB8AC3E}">
        <p14:creationId xmlns:p14="http://schemas.microsoft.com/office/powerpoint/2010/main" val="3362696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A03F18-720C-A1A2-955B-A04E69259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Klimawandel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310156B-2436-022C-7159-F100FBF25D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Klimatologie (Klimawissenschaft) ist der offensichtliche „Ansprechpartner“</a:t>
            </a:r>
          </a:p>
          <a:p>
            <a:pPr marL="0" indent="0">
              <a:buNone/>
            </a:pPr>
            <a:r>
              <a:rPr lang="de-DE" dirty="0"/>
              <a:t>1) Wissenschaftstheorie (als Teilgebiet der Philosophie)</a:t>
            </a:r>
          </a:p>
          <a:p>
            <a:pPr marL="0" indent="0">
              <a:buNone/>
            </a:pPr>
            <a:r>
              <a:rPr lang="de-DE" dirty="0"/>
              <a:t>+ Wie wird nachgewiesen, dass der Klimawandel menschengemacht ist?</a:t>
            </a:r>
          </a:p>
          <a:p>
            <a:pPr marL="0" indent="0">
              <a:buNone/>
            </a:pPr>
            <a:r>
              <a:rPr lang="de-DE" dirty="0"/>
              <a:t>+ Auf welchen Methoden basieren die unterschiedlichen Modelle?</a:t>
            </a:r>
          </a:p>
          <a:p>
            <a:pPr marL="0" indent="0">
              <a:buNone/>
            </a:pPr>
            <a:r>
              <a:rPr lang="de-DE" dirty="0"/>
              <a:t>+ Wie werden unterschiedliche Klima-Szenarien (1,5° - 8°C) erstellt?</a:t>
            </a:r>
          </a:p>
        </p:txBody>
      </p:sp>
    </p:spTree>
    <p:extLst>
      <p:ext uri="{BB962C8B-B14F-4D97-AF65-F5344CB8AC3E}">
        <p14:creationId xmlns:p14="http://schemas.microsoft.com/office/powerpoint/2010/main" val="505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747AE2-8526-ACB7-3BBE-17C2A077B2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Klimawandel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1A19D06-8551-276F-D05C-166762A5C9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Wissenschaftstheoretische Fragen sind (für einen Philosophen) nicht uninteressant</a:t>
            </a:r>
          </a:p>
          <a:p>
            <a:pPr marL="0" indent="0">
              <a:buNone/>
            </a:pPr>
            <a:r>
              <a:rPr lang="de-DE" dirty="0"/>
              <a:t>Aber: Da in den relevanten Wissenschaften ein breiter Konsens über den menschengemachten Klimawandel besteht, können diese Fragen hintenanstehen.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=&gt; Eigentliche Frage: Welche ökologischen, ökonomischen und gesellschaftlichen Folgen hat ein ungebremster aber auch gebremster menschengemachter Klimawandel für die Menschen und den Rest der Natur? </a:t>
            </a:r>
          </a:p>
        </p:txBody>
      </p:sp>
    </p:spTree>
    <p:extLst>
      <p:ext uri="{BB962C8B-B14F-4D97-AF65-F5344CB8AC3E}">
        <p14:creationId xmlns:p14="http://schemas.microsoft.com/office/powerpoint/2010/main" val="2690256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D18A31-743C-26FC-A4B1-FE2DBC044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Klimawandel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D4BAC25-4194-FCD6-4445-0C4978E2E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2)  Ökonomischer/technischer/gesellschaftspolitischer Blickwinkel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+ Wie lässt sich der menschengemachte Klimawandel stoppen/verzögern/abbremsen?</a:t>
            </a:r>
          </a:p>
          <a:p>
            <a:pPr marL="0" indent="0">
              <a:buNone/>
            </a:pPr>
            <a:r>
              <a:rPr lang="de-DE" dirty="0"/>
              <a:t>+ Welche „Kosten“ entstehen durch den Klimawandel für Mensch und Natur?</a:t>
            </a:r>
          </a:p>
          <a:p>
            <a:pPr marL="0" indent="0">
              <a:buNone/>
            </a:pPr>
            <a:r>
              <a:rPr lang="de-DE" dirty="0"/>
              <a:t>+ </a:t>
            </a:r>
            <a:r>
              <a:rPr lang="de-DE" kern="100" dirty="0">
                <a:latin typeface="Aptos" panose="020B0004020202020204" pitchFamily="34" charset="0"/>
                <a:cs typeface="Times New Roman" panose="02020603050405020304" pitchFamily="18" charset="0"/>
              </a:rPr>
              <a:t>W</a:t>
            </a:r>
            <a:r>
              <a:rPr lang="de-DE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ie muss sich das Gesellschaftssystem </a:t>
            </a:r>
            <a:r>
              <a:rPr lang="de-DE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wandeln</a:t>
            </a:r>
            <a:r>
              <a:rPr lang="de-DE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um sich dem ändernden Klima anzupassen? (Reform oder Revolution?)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22002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1B4877-2BD0-BEA8-F219-887B404F5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Ethik als Teilgebiet der Philosophie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DAA5D6D-71EB-57E8-5DFD-C0ADEF98DD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/>
              <a:t>Zwei große Fragen:</a:t>
            </a:r>
          </a:p>
          <a:p>
            <a:pPr marL="514350" indent="-514350">
              <a:buAutoNum type="arabicParenR"/>
            </a:pPr>
            <a:r>
              <a:rPr lang="de-DE" dirty="0"/>
              <a:t>Wie soll man handeln? </a:t>
            </a:r>
          </a:p>
          <a:p>
            <a:pPr marL="0" indent="0">
              <a:buNone/>
            </a:pPr>
            <a:r>
              <a:rPr lang="de-DE" dirty="0"/>
              <a:t>+ Rechtfertigungsfrage</a:t>
            </a:r>
          </a:p>
          <a:p>
            <a:pPr marL="0" indent="0">
              <a:buNone/>
            </a:pPr>
            <a:r>
              <a:rPr lang="de-DE" dirty="0"/>
              <a:t>+ Gerechtigkeitsfrage</a:t>
            </a:r>
          </a:p>
          <a:p>
            <a:pPr marL="0" indent="0">
              <a:buNone/>
            </a:pPr>
            <a:r>
              <a:rPr lang="de-DE" dirty="0"/>
              <a:t>=&gt; Theorie des Rechten (Theory </a:t>
            </a:r>
            <a:r>
              <a:rPr lang="de-DE" dirty="0" err="1"/>
              <a:t>of</a:t>
            </a:r>
            <a:r>
              <a:rPr lang="de-DE" dirty="0"/>
              <a:t> Justice)</a:t>
            </a:r>
          </a:p>
          <a:p>
            <a:pPr marL="0" indent="0">
              <a:buNone/>
            </a:pPr>
            <a:r>
              <a:rPr lang="de-DE" dirty="0"/>
              <a:t>2) Wann führt man ein glückliches/ gelingendes Leben?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de-DE" dirty="0"/>
              <a:t>Theorie des Guten</a:t>
            </a:r>
          </a:p>
          <a:p>
            <a:pPr marL="0" indent="0">
              <a:buNone/>
            </a:pPr>
            <a:r>
              <a:rPr lang="de-DE" dirty="0"/>
              <a:t>PREISFRAGE: Hängen die beiden Fragen zusammen und falls ja wie?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251874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DE7D6D-1A79-5FA6-B147-E0D404E42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Ethik als Teilgebiet der Philosophie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2286E78-B117-39EE-1DAB-0D59053D12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Individualethik und Politische Philosophie</a:t>
            </a:r>
          </a:p>
          <a:p>
            <a:endParaRPr lang="de-DE" dirty="0"/>
          </a:p>
          <a:p>
            <a:r>
              <a:rPr lang="de-DE" dirty="0"/>
              <a:t>Angewandt auf das Vortragsthema:</a:t>
            </a:r>
          </a:p>
          <a:p>
            <a:pPr marL="0" indent="0">
              <a:buNone/>
            </a:pPr>
            <a:r>
              <a:rPr lang="de-DE" dirty="0"/>
              <a:t>+ individualethisch: wie soll der Einzelne sich angesichts des menschengemachten Klimawandels verhalten?</a:t>
            </a:r>
          </a:p>
          <a:p>
            <a:pPr marL="0" indent="0">
              <a:buNone/>
            </a:pPr>
            <a:r>
              <a:rPr lang="de-DE" dirty="0"/>
              <a:t>+ Politische Philosophie: Wie soll eine „klimagerechte“ Gesellschaft beschaffen sein?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 =&gt; letztere Frage ist Thema der weiteren Streifzüge!</a:t>
            </a:r>
          </a:p>
        </p:txBody>
      </p:sp>
    </p:spTree>
    <p:extLst>
      <p:ext uri="{BB962C8B-B14F-4D97-AF65-F5344CB8AC3E}">
        <p14:creationId xmlns:p14="http://schemas.microsoft.com/office/powerpoint/2010/main" val="38287320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E8798A-4381-BACD-FE90-3C0FA481B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Politische Philosophie und Liberalismus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FF1859F-00B3-226A-BEC6-8D601BFB52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/>
              <a:t>Eingangsfrage: Was ist das Wesen des Politischen?</a:t>
            </a:r>
          </a:p>
          <a:p>
            <a:endParaRPr lang="de-DE" dirty="0"/>
          </a:p>
          <a:p>
            <a:r>
              <a:rPr lang="de-DE" dirty="0"/>
              <a:t>Zwei prominente Antworten:</a:t>
            </a:r>
          </a:p>
          <a:p>
            <a:r>
              <a:rPr lang="de-DE" dirty="0"/>
              <a:t>1) In der Politik geht es um Austragung von Konflikten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de-DE" dirty="0"/>
              <a:t>Innen/Außen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de-DE" dirty="0"/>
              <a:t>Freund/Feind</a:t>
            </a:r>
          </a:p>
          <a:p>
            <a:pPr marL="0" indent="0">
              <a:buNone/>
            </a:pPr>
            <a:r>
              <a:rPr lang="de-DE" dirty="0"/>
              <a:t>Beispiele: </a:t>
            </a:r>
          </a:p>
          <a:p>
            <a:r>
              <a:rPr lang="de-DE" dirty="0"/>
              <a:t>Marxismus (Klassengegensätze)</a:t>
            </a:r>
          </a:p>
          <a:p>
            <a:r>
              <a:rPr lang="de-DE" dirty="0"/>
              <a:t>C. Schmitt: Der Begriff des Politischen (-&gt; Populismus) </a:t>
            </a:r>
          </a:p>
        </p:txBody>
      </p:sp>
    </p:spTree>
    <p:extLst>
      <p:ext uri="{BB962C8B-B14F-4D97-AF65-F5344CB8AC3E}">
        <p14:creationId xmlns:p14="http://schemas.microsoft.com/office/powerpoint/2010/main" val="26252570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1238</Words>
  <Application>Microsoft Office PowerPoint</Application>
  <PresentationFormat>Breitbild</PresentationFormat>
  <Paragraphs>146</Paragraphs>
  <Slides>23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23</vt:i4>
      </vt:variant>
    </vt:vector>
  </HeadingPairs>
  <TitlesOfParts>
    <vt:vector size="31" baseType="lpstr">
      <vt:lpstr>Aptos</vt:lpstr>
      <vt:lpstr>Aptos Display</vt:lpstr>
      <vt:lpstr>Arial</vt:lpstr>
      <vt:lpstr>cv-linear</vt:lpstr>
      <vt:lpstr>inherit</vt:lpstr>
      <vt:lpstr>MessinaSansWeb</vt:lpstr>
      <vt:lpstr>Symbol</vt:lpstr>
      <vt:lpstr>Office</vt:lpstr>
      <vt:lpstr>Liberalismus und Klimawandel</vt:lpstr>
      <vt:lpstr>Was hat die Philosophie zum Vortragsthema beizutragen?</vt:lpstr>
      <vt:lpstr>Kants vier große Fragen der Philosophie</vt:lpstr>
      <vt:lpstr>Klimawandel</vt:lpstr>
      <vt:lpstr>Klimawandel</vt:lpstr>
      <vt:lpstr>Klimawandel</vt:lpstr>
      <vt:lpstr>Ethik als Teilgebiet der Philosophie </vt:lpstr>
      <vt:lpstr>Ethik als Teilgebiet der Philosophie</vt:lpstr>
      <vt:lpstr>Politische Philosophie und Liberalismus</vt:lpstr>
      <vt:lpstr>Politische Philosophie und Liberalismus</vt:lpstr>
      <vt:lpstr>Das Wesen des Liberalismus</vt:lpstr>
      <vt:lpstr>Das Wesen des Liberalismus</vt:lpstr>
      <vt:lpstr>Das Wesen des Liberalismus</vt:lpstr>
      <vt:lpstr>Das Wesen des Liberalismus</vt:lpstr>
      <vt:lpstr>Gleichheit und Freiheit</vt:lpstr>
      <vt:lpstr>Spielarten des Liberalismus</vt:lpstr>
      <vt:lpstr>Spielarten des Liberalismus</vt:lpstr>
      <vt:lpstr>Neutralität, das Gute und das Rechte</vt:lpstr>
      <vt:lpstr>Neutralität, das Gute und das Rechte</vt:lpstr>
      <vt:lpstr>Libertarismus und Klimawandel</vt:lpstr>
      <vt:lpstr>Liberaler Egalitarismus</vt:lpstr>
      <vt:lpstr>Libertärer Liberalismus und Klimawandel</vt:lpstr>
      <vt:lpstr>Klimakrise: Probleme des Egalitären Liberalismus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Liberalismus und Klimandel</dc:title>
  <dc:creator>Viktor Schubert</dc:creator>
  <cp:lastModifiedBy>Viktor Schubert</cp:lastModifiedBy>
  <cp:revision>10</cp:revision>
  <dcterms:created xsi:type="dcterms:W3CDTF">2024-05-09T15:44:30Z</dcterms:created>
  <dcterms:modified xsi:type="dcterms:W3CDTF">2024-05-14T12:30:36Z</dcterms:modified>
</cp:coreProperties>
</file>