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AB5-1637-4120-8123-9978BAF60595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AC9F-958B-4B26-813C-782DBAE6B2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65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AB5-1637-4120-8123-9978BAF60595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AC9F-958B-4B26-813C-782DBAE6B2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3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AB5-1637-4120-8123-9978BAF60595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AC9F-958B-4B26-813C-782DBAE6B2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99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AB5-1637-4120-8123-9978BAF60595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AC9F-958B-4B26-813C-782DBAE6B2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38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AB5-1637-4120-8123-9978BAF60595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AC9F-958B-4B26-813C-782DBAE6B2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05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AB5-1637-4120-8123-9978BAF60595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AC9F-958B-4B26-813C-782DBAE6B2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67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AB5-1637-4120-8123-9978BAF60595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AC9F-958B-4B26-813C-782DBAE6B2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82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AB5-1637-4120-8123-9978BAF60595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AC9F-958B-4B26-813C-782DBAE6B2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19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AB5-1637-4120-8123-9978BAF60595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AC9F-958B-4B26-813C-782DBAE6B2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24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AB5-1637-4120-8123-9978BAF60595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AC9F-958B-4B26-813C-782DBAE6B2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71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AB5-1637-4120-8123-9978BAF60595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AC9F-958B-4B26-813C-782DBAE6B2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13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C4AB5-1637-4120-8123-9978BAF60595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AC9F-958B-4B26-813C-782DBAE6B2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34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12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5" Type="http://schemas.openxmlformats.org/officeDocument/2006/relationships/tags" Target="../tags/tag10.xml"/><Relationship Id="rId10" Type="http://schemas.openxmlformats.org/officeDocument/2006/relationships/image" Target="../media/image12.png"/><Relationship Id="rId4" Type="http://schemas.openxmlformats.org/officeDocument/2006/relationships/tags" Target="../tags/tag9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3.xml"/><Relationship Id="rId7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5.png"/><Relationship Id="rId5" Type="http://schemas.openxmlformats.org/officeDocument/2006/relationships/tags" Target="../tags/tag20.xml"/><Relationship Id="rId10" Type="http://schemas.openxmlformats.org/officeDocument/2006/relationships/image" Target="../media/image24.png"/><Relationship Id="rId4" Type="http://schemas.openxmlformats.org/officeDocument/2006/relationships/tags" Target="../tags/tag19.xml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2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3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30.png"/><Relationship Id="rId5" Type="http://schemas.openxmlformats.org/officeDocument/2006/relationships/tags" Target="../tags/tag26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tags" Target="../tags/tag25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38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tags" Target="../tags/tag30.xml"/><Relationship Id="rId16" Type="http://schemas.openxmlformats.org/officeDocument/2006/relationships/image" Target="../media/image41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6.png"/><Relationship Id="rId5" Type="http://schemas.openxmlformats.org/officeDocument/2006/relationships/tags" Target="../tags/tag33.xml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6133" y="858360"/>
            <a:ext cx="7772400" cy="1470025"/>
          </a:xfrm>
        </p:spPr>
        <p:txBody>
          <a:bodyPr anchor="ctr"/>
          <a:lstStyle/>
          <a:p>
            <a:r>
              <a:rPr lang="de-DE" sz="4400" dirty="0" smtClean="0"/>
              <a:t> </a:t>
            </a:r>
            <a:r>
              <a:rPr lang="de-D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spricht für und was gegen das </a:t>
            </a:r>
            <a:r>
              <a:rPr lang="de-DE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Elektronium</a:t>
            </a:r>
            <a:r>
              <a:rPr lang="de-D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-Modell? </a:t>
            </a:r>
            <a:endParaRPr lang="de-DE" altLang="de-D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7350" y="2781301"/>
            <a:ext cx="6400800" cy="3311525"/>
          </a:xfrm>
        </p:spPr>
        <p:txBody>
          <a:bodyPr/>
          <a:lstStyle/>
          <a:p>
            <a:r>
              <a:rPr lang="de-DE" altLang="de-DE" sz="3200" dirty="0">
                <a:latin typeface="Times New Roman" panose="02020603050405020304" pitchFamily="18" charset="0"/>
              </a:rPr>
              <a:t>L. Fritsche</a:t>
            </a:r>
          </a:p>
          <a:p>
            <a:r>
              <a:rPr lang="de-DE" altLang="de-DE" dirty="0">
                <a:latin typeface="Times New Roman" panose="02020603050405020304" pitchFamily="18" charset="0"/>
              </a:rPr>
              <a:t>Institut </a:t>
            </a:r>
            <a:r>
              <a:rPr lang="de-DE" altLang="de-DE" dirty="0" smtClean="0">
                <a:latin typeface="Times New Roman" panose="02020603050405020304" pitchFamily="18" charset="0"/>
              </a:rPr>
              <a:t>für Theoretische </a:t>
            </a:r>
            <a:r>
              <a:rPr lang="de-DE" altLang="de-DE" dirty="0">
                <a:latin typeface="Times New Roman" panose="02020603050405020304" pitchFamily="18" charset="0"/>
              </a:rPr>
              <a:t>Physik der TU Clausthal</a:t>
            </a:r>
          </a:p>
          <a:p>
            <a:r>
              <a:rPr lang="de-DE" altLang="de-DE" dirty="0">
                <a:latin typeface="Times New Roman" panose="02020603050405020304" pitchFamily="18" charset="0"/>
              </a:rPr>
              <a:t>Seniorenseminar der Fakultät für Physik</a:t>
            </a:r>
          </a:p>
          <a:p>
            <a:endParaRPr lang="de-DE" altLang="de-DE" dirty="0">
              <a:latin typeface="Times New Roman" panose="02020603050405020304" pitchFamily="18" charset="0"/>
            </a:endParaRPr>
          </a:p>
          <a:p>
            <a:endParaRPr lang="de-DE" altLang="de-DE" dirty="0">
              <a:latin typeface="Times New Roman" panose="02020603050405020304" pitchFamily="18" charset="0"/>
            </a:endParaRPr>
          </a:p>
          <a:p>
            <a:endParaRPr lang="de-DE" altLang="de-DE" dirty="0">
              <a:latin typeface="Times New Roman" panose="02020603050405020304" pitchFamily="18" charset="0"/>
            </a:endParaRPr>
          </a:p>
          <a:p>
            <a:r>
              <a:rPr lang="de-DE" altLang="de-DE" dirty="0">
                <a:latin typeface="Times New Roman" panose="02020603050405020304" pitchFamily="18" charset="0"/>
              </a:rPr>
              <a:t>Karlsruhe, </a:t>
            </a:r>
            <a:r>
              <a:rPr lang="de-DE" altLang="de-DE" dirty="0" smtClean="0">
                <a:latin typeface="Times New Roman" panose="02020603050405020304" pitchFamily="18" charset="0"/>
              </a:rPr>
              <a:t>12. April 2024</a:t>
            </a:r>
            <a:endParaRPr lang="de-DE" altLang="de-DE" dirty="0">
              <a:latin typeface="Times New Roman" panose="02020603050405020304" pitchFamily="18" charset="0"/>
            </a:endParaRPr>
          </a:p>
        </p:txBody>
      </p:sp>
      <p:pic>
        <p:nvPicPr>
          <p:cNvPr id="2052" name="Picture 4" descr="KIT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4435476"/>
            <a:ext cx="1825625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 descr="\documentclass{article}&#10;\usepackage{amsmath}&#10;\usepackage{bm}&#10;\usepackage{color}&#10;\newcommand{\un}{\bm}&#10;\newcommand{\ul}[1]{\underline{#1}}&#10;\pagestyle{empty}&#10;\begin{document}&#10;\hspace*{-0.5cm}Dem Elektronium-Modell liegt die Annahme zugrunde, dass das Absolutquadrat jedes Elektronen-Orbitals des Wasserstoffatoms als kontinuierliche Verteilung eines Stoffes ``Elektronium'' angesehen werden kann.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59" y="90098"/>
            <a:ext cx="8740596" cy="84853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7" y="1996327"/>
            <a:ext cx="5156741" cy="4766577"/>
          </a:xfrm>
          <a:prstGeom prst="rect">
            <a:avLst/>
          </a:prstGeom>
        </p:spPr>
      </p:pic>
      <p:pic>
        <p:nvPicPr>
          <p:cNvPr id="2" name="Grafik 1" descr="\documentclass{article}&#10;\usepackage{amsmath}&#10;\usepackage{bm}&#10;\usepackage{color}&#10;\newcommand{\un}{\bm}&#10;\newcommand{\ul}[1]{\underline{#1}}&#10;\pagestyle{empty}&#10;\begin{document}&#10;\hspace*{-0.6cm}Prim\&quot;ar geht es also darum, in wieweit es die Bornsche \\ Wahrscheinlichkeits-Interpretation von $\psi({\un r})$ zul\&quot;asst, $|\psi({\un r})|^2$ \\als kontinierliche Verteilung eines Stoffes anzusehen.&#10;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05" y="3763898"/>
            <a:ext cx="5740343" cy="729205"/>
          </a:xfrm>
          <a:prstGeom prst="rect">
            <a:avLst/>
          </a:prstGeom>
        </p:spPr>
      </p:pic>
      <p:pic>
        <p:nvPicPr>
          <p:cNvPr id="8" name="Grafik 7" descr="\documentclass{article}&#10;\usepackage{amsmath}&#10;\usepackage{bm}&#10;\usepackage{color}&#10;\newcommand{\un}{\bm}&#10;\newcommand{\ul}[1]{\underline{#1}}&#10;\pagestyle{empty}&#10;\begin{document}&#10;\hspace*{-0.6cm}&#10;Als Elektronen-Orbital bezeichnet man eine Eigenfunktion $\psi_{nlm}({\un r})$ der Schr\&quot;odinger-Gleichung f\&quot;ur das Wasserstoff-Elektron zu den Quantenzahlen $n,l,m$.&#10;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37" y="1051349"/>
            <a:ext cx="9119628" cy="547630"/>
          </a:xfrm>
          <a:prstGeom prst="rect">
            <a:avLst/>
          </a:prstGeom>
        </p:spPr>
      </p:pic>
      <p:pic>
        <p:nvPicPr>
          <p:cNvPr id="11" name="Grafik 10" descr="\documentclass{article}&#10;\usepackage{amsmath}&#10;\usepackage{bm}&#10;\usepackage{color}&#10;\newcommand{\un}{\bm}&#10;\newcommand{\ul}[1]{\underline{#1}}&#10;\pagestyle{empty}&#10;\begin{document}&#10;\hspace*{-0.6cm}Bei Wikipedia findet man dazu:&#10;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0" y="1683353"/>
            <a:ext cx="3500628" cy="2286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59" y="2343696"/>
            <a:ext cx="850799" cy="909815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29" y="4666891"/>
            <a:ext cx="1826522" cy="1953218"/>
          </a:xfrm>
          <a:prstGeom prst="rect">
            <a:avLst/>
          </a:prstGeom>
        </p:spPr>
      </p:pic>
      <p:pic>
        <p:nvPicPr>
          <p:cNvPr id="33" name="Grafik 32" descr="\documentclass{article}&#10;\usepackage{amsmath}&#10;\usepackage{bm}&#10;\usepackage{color}&#10;\newcommand{\un}{\bm}&#10;\newcommand{\ul}[1]{\underline{#1}}&#10;\pagestyle{empty}&#10;\begin{document}&#10;\hspace*{-0.6cm}.${\un r}$&#10;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65" y="5391662"/>
            <a:ext cx="176784" cy="1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8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\documentclass{article}&#10;\usepackage{amsmath}&#10;\usepackage{bm}&#10;\usepackage{color}&#10;\newcommand{\un}{\bm}&#10;\newcommand{\ul}[1]{\underline{#1}}&#10;\pagestyle{empty}&#10;\begin{document}&#10;\hspace*{-0.6cm}Ensemble-Interpretation von $|\psi({\un r})|^2$: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37" y="538672"/>
            <a:ext cx="4053840" cy="272796"/>
          </a:xfrm>
          <a:prstGeom prst="rect">
            <a:avLst/>
          </a:prstGeom>
        </p:spPr>
      </p:pic>
      <p:pic>
        <p:nvPicPr>
          <p:cNvPr id="13" name="Grafik 12" descr="\documentclass{article}&#10;\usepackage{amsmath}&#10;\usepackage{bm}&#10;\usepackage{color}&#10;\newcommand{\un}{\bm}&#10;\newcommand{\ul}[1]{\underline{#1}}&#10;\pagestyle{empty}&#10;\begin{document}&#10;\hspace*{-0.6cm}&#10;where   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916" y="5275806"/>
            <a:ext cx="525500" cy="147816"/>
          </a:xfrm>
          <a:prstGeom prst="rect">
            <a:avLst/>
          </a:prstGeom>
        </p:spPr>
      </p:pic>
      <p:pic>
        <p:nvPicPr>
          <p:cNvPr id="11" name="Grafik 10" descr="\documentclass{article}&#10;\usepackage{amsmath}&#10;\usepackage{bm}&#10;\usepackage{color}&#10;\newcommand{\un}{\bm}&#10;\newcommand{\ul}[1]{\underline{#1}}&#10;\pagestyle{empty}&#10;\begin{document}&#10;\hspace*{-0.6cm}&#10;\begin{eqnarray*}&#10;n({\un r})=\left\{\begin{array}{r@{\quad \quad}l}&#10;\,0  &amp; \mbox{for}\;\; \,\mbox{empty cells}\\&#10; \geq 1&amp; \mbox{else}&#10;\end{array} \right. &#10;\end{eqnarray*}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915" y="5505200"/>
            <a:ext cx="2680804" cy="436325"/>
          </a:xfrm>
          <a:prstGeom prst="rect">
            <a:avLst/>
          </a:prstGeom>
        </p:spPr>
      </p:pic>
      <p:pic>
        <p:nvPicPr>
          <p:cNvPr id="14" name="Grafik 13" descr="\documentclass{article}&#10;\usepackage{amsmath}&#10;\usepackage{bm}&#10;\usepackage{color}&#10;\newcommand{\un}{\bm}&#10;\newcommand{\ul}[1]{\underline{#1}}&#10;\pagestyle{empty}&#10;\begin{document}&#10;\hspace*{-0.6cm}&#10;Note: Defines particle size!&#10;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75" y="6478954"/>
            <a:ext cx="2942844" cy="230124"/>
          </a:xfrm>
          <a:prstGeom prst="rect">
            <a:avLst/>
          </a:prstGeom>
        </p:spPr>
      </p:pic>
      <p:pic>
        <p:nvPicPr>
          <p:cNvPr id="16" name="Grafik 15" descr="\documentclass{article}&#10;\usepackage{amsmath}&#10;\usepackage{bm}&#10;\usepackage{color}&#10;\newcommand{\un}{\bm}&#10;\newcommand{\ul}[1]{\underline{#1}}&#10;\pagestyle{empty}&#10;\begin{document}&#10;\hspace*{-0.6cm}&#10;$\color{red}\Uparrow$&#10;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57" y="5897138"/>
            <a:ext cx="351640" cy="57204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36" y="789424"/>
            <a:ext cx="8028714" cy="567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\documentclass{article}&#10;\usepackage{amsmath}&#10;\usepackage{bm}&#10;\usepackage{color}&#10;\newcommand{\un}{\bm}&#10;\newcommand{\ul}[1]{\underline{#1}}&#10;\pagestyle{empty}&#10;\begin{document}&#10;\hspace*{-0.6cm}Der Mangel der Ensemble-Interpretation besteht darin, dass sie nicht erkl\&quot;art, warum sich das {\color{blue}einzelne} Wasserstoff-Atom als Teil eines atomaren Gases so verh\&quot;alt, als ob es eine elastische Kugel von bestimmtem Durchmesser \\($\approx 2\cdot 10^{-8}$cm) w\&quot;are.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47" y="838219"/>
            <a:ext cx="8767064" cy="1153222"/>
          </a:xfrm>
          <a:prstGeom prst="rect">
            <a:avLst/>
          </a:prstGeom>
        </p:spPr>
      </p:pic>
      <p:pic>
        <p:nvPicPr>
          <p:cNvPr id="4" name="Grafik 3" descr="\documentclass{article}&#10;\usepackage{amsmath}&#10;\usepackage{bm}&#10;\usepackage{color}&#10;\newcommand{\un}{\bm}&#10;\newcommand{\ul}[1]{\underline{#1}}&#10;\pagestyle{empty}&#10;\begin{document}&#10;\hspace*{-0.5cm}Mit Hilfe der Ergoden-Hypothese (Scharmittel=Zeitmittel) ist man gezwungen, das Scharmittel durch ein Zeitmittel zu ersetzen.&#10;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46" y="2310129"/>
            <a:ext cx="8707103" cy="501930"/>
          </a:xfrm>
          <a:prstGeom prst="rect">
            <a:avLst/>
          </a:prstGeom>
        </p:spPr>
      </p:pic>
      <p:pic>
        <p:nvPicPr>
          <p:cNvPr id="9" name="Grafik 8" descr="\documentclass{article}&#10;\usepackage{amsmath}&#10;\usepackage{bm}&#10;\usepackage{color}&#10;\newcommand{\un}{\bm}&#10;\newcommand{\ul}[1]{\underline{#1}}&#10;\pagestyle{empty}&#10;\begin{document}&#10;\hspace*{-0.6cm}Wodurch ist dieses Zeitmittel definiert?&#10;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59" y="3130233"/>
            <a:ext cx="4351020" cy="182880"/>
          </a:xfrm>
          <a:prstGeom prst="rect">
            <a:avLst/>
          </a:prstGeom>
        </p:spPr>
      </p:pic>
      <p:pic>
        <p:nvPicPr>
          <p:cNvPr id="11" name="Grafik 10" descr="\documentclass{article}&#10;\usepackage{amsmath}&#10;\usepackage{bm}&#10;\usepackage{color}&#10;\newcommand{\un}{\bm}&#10;\newcommand{\ul}[1]{\underline{#1}}&#10;\pagestyle{empty}&#10;\begin{document}&#10;\hspace*{-0.6cm}Dazu geht man auf das vorhergehende Bildungsgesetz zur\&quot;uck:&#10;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44" y="3539427"/>
            <a:ext cx="6815328" cy="2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52" y="319178"/>
            <a:ext cx="9700752" cy="6858000"/>
          </a:xfrm>
          <a:prstGeom prst="rect">
            <a:avLst/>
          </a:prstGeom>
        </p:spPr>
      </p:pic>
      <p:pic>
        <p:nvPicPr>
          <p:cNvPr id="5" name="Grafik 4" descr="\documentclass{article}&#10;\usepackage{amsmath}&#10;\usepackage{bm}&#10;\usepackage{color}&#10;\newcommand{\un}{\bm}&#10;\newcommand{\ul}[1]{\underline{#1}}&#10;\pagestyle{empty}&#10;\begin{document}&#10;\hspace*{-0.6cm}&#10;&#10;$=|\psi({\un r})|^2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491" y="5848712"/>
            <a:ext cx="1325907" cy="36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\documentclass{article}&#10;\usepackage{amsmath}&#10;\usepackage{bm}&#10;\usepackage{color}&#10;\newcommand{\un}{\bm}&#10;\newcommand{\ul}[1]{\underline{#1}}&#10;\pagestyle{empty}&#10;\begin{document}&#10;\hspace*{-0.6cm}In der etablierten Quantenmechanik wird die Frage nach der Definition der Wahrscheinlichkeitsdichte als Folge einer relativen H\&quot;aufigkeit nicht gestellt.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2" y="193614"/>
            <a:ext cx="8769096" cy="534418"/>
          </a:xfrm>
          <a:prstGeom prst="rect">
            <a:avLst/>
          </a:prstGeom>
        </p:spPr>
      </p:pic>
      <p:pic>
        <p:nvPicPr>
          <p:cNvPr id="4" name="Grafik 3" descr="\documentclass{article}&#10;\usepackage{amsmath}&#10;\usepackage{bm}&#10;\usepackage{color}&#10;\newcommand{\un}{\bm}&#10;\newcommand{\ul}[1]{\underline{#1}}&#10;\pagestyle{empty}&#10;\begin{document}&#10;\hspace*{-0.6cm}Das liegt daran, dass auch die Ursache des statistischen Charakters der Quantenmechanik v\&quot;ollig unklar bleibt.&#10;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84" y="771588"/>
            <a:ext cx="8756904" cy="531876"/>
          </a:xfrm>
          <a:prstGeom prst="rect">
            <a:avLst/>
          </a:prstGeom>
        </p:spPr>
      </p:pic>
      <p:pic>
        <p:nvPicPr>
          <p:cNvPr id="15" name="Grafik 14" descr="\documentclass{article}&#10;\usepackage{amsmath}&#10;\usepackage{bm}&#10;\usepackage{color}&#10;\newcommand{\un}{\bm}&#10;\newcommand{\ul}[1]{\underline{#1}}&#10;\pagestyle{empty}&#10;\begin{document}&#10;\hspace*{-0.5cm}Wenn also in der stochastischen Quantenmechanik diese Ursache auf die Energieschwankungen des Vakuums zur\&quot;uckgef\&quot;uhrt wird, dann k\&quot;onnen die in einem Volumenelement $\Delta^3r$&#10; auftretenden ``Events'' (d.h. Anwesenheit des Teilchens) nur nacheinander eintreten.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59" y="1390154"/>
            <a:ext cx="8723379" cy="1092980"/>
          </a:xfrm>
          <a:prstGeom prst="rect">
            <a:avLst/>
          </a:prstGeom>
        </p:spPr>
      </p:pic>
      <p:pic>
        <p:nvPicPr>
          <p:cNvPr id="10" name="Grafik 9" descr="\documentclass{article}&#10;\usepackage{amsmath}&#10;\usepackage{bm}&#10;\usepackage{color}&#10;\newcommand{\un}{\bm}&#10;\newcommand{\ul}[1]{\underline{#1}}&#10;\pagestyle{empty}&#10;\begin{document}&#10;\hspace*{-0.6cm}Die Punkte in der Punktwolke des s-Zustands&#10;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59" y="2660772"/>
            <a:ext cx="5054361" cy="17984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10" y="2947380"/>
            <a:ext cx="1243753" cy="1330025"/>
          </a:xfrm>
          <a:prstGeom prst="rect">
            <a:avLst/>
          </a:prstGeom>
        </p:spPr>
      </p:pic>
      <p:pic>
        <p:nvPicPr>
          <p:cNvPr id="2" name="Grafik 1" descr="\documentclass{article}&#10;\usepackage{amsmath}&#10;\usepackage{bm}&#10;\usepackage{color}&#10;\newcommand{\un}{\bm}&#10;\newcommand{\ul}[1]{\underline{#1}}&#10;\pagestyle{empty}&#10;\begin{document}&#10;\hspace*{-0.6cm}bezeichnen also Stellen, an denen das Teilchen {\bf\color{red}nur zeitlich nacheinander} auftreten kann, wenn man annimmt, dass es - immer noch wie in der klassischen Mechanik - eine Bahn durchl\&quot;auft. Letztere ist jetzt allerdings aufgrund der reversiblen Energieschwankungen ``verwackelt''. &#10;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99" y="4277405"/>
            <a:ext cx="8771121" cy="1138428"/>
          </a:xfrm>
          <a:prstGeom prst="rect">
            <a:avLst/>
          </a:prstGeom>
        </p:spPr>
      </p:pic>
      <p:pic>
        <p:nvPicPr>
          <p:cNvPr id="14" name="Grafik 13" descr="\documentclass{article}&#10;\usepackage{amsmath}&#10;\usepackage{bm}&#10;\usepackage{color}&#10;\newcommand{\un}{\bm}&#10;\newcommand{\ul}[1]{\underline{#1}}&#10;\pagestyle{empty}&#10;\begin{document}&#10;\hspace*{-0.6cm}W\&quot;urde man die Punktwolke mit einem entprechenden Programm zeitlich simulieren, dann s\&quot;ahe man immer nur einen Punkt, den man in der Simulation leuchten lassen k\&quot;onnte. Dieser leuchtende Punkt tr\&quot;ate bei weiterem Ablauf des Programms an einer statistisch gew\&quot;ahlten Nachbarzelle auf und von dieser aus an einer weiteren Stelle und so fort. &#10;&#10;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98" y="5512219"/>
            <a:ext cx="8524463" cy="131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0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\documentclass{article}&#10;\usepackage{amsmath}&#10;\usepackage{bm}&#10;\usepackage{color}&#10;\newcommand{\un}{\bm}&#10;\newcommand{\ul}[1]{\underline{#1}}&#10;\pagestyle{empty}&#10;\begin{document}&#10;\hspace*{-0.6cm}Sorgt man f\&quot;ur einen schnellen Ablauf des Programms, dann sieht man - wie beim Betrachten eines Kino-Films - die Punkte scheinbar gleichzeitig erscheinen.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0" y="228116"/>
            <a:ext cx="8766049" cy="536460"/>
          </a:xfrm>
          <a:prstGeom prst="rect">
            <a:avLst/>
          </a:prstGeom>
        </p:spPr>
      </p:pic>
      <p:pic>
        <p:nvPicPr>
          <p:cNvPr id="4" name="Grafik 3" descr="\documentclass{article}&#10;\usepackage{amsmath}&#10;\usepackage{bm}&#10;\usepackage{color}&#10;\newcommand{\un}{\bm}&#10;\newcommand{\ul}[1]{\underline{#1}}&#10;\pagestyle{empty}&#10;\begin{document}&#10;\hspace*{-0.6cm}Die Illusion eines kompakten 1s-K\&quot;orpers beim Wasserstoffatom wird also durch einen \&quot;ahnlichen ``Kino-Effekt'' erzeugt. &#10;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48" y="823340"/>
            <a:ext cx="8767572" cy="533400"/>
          </a:xfrm>
          <a:prstGeom prst="rect">
            <a:avLst/>
          </a:prstGeom>
        </p:spPr>
      </p:pic>
      <p:pic>
        <p:nvPicPr>
          <p:cNvPr id="8" name="Grafik 7" descr="\documentclass{article}&#10;\usepackage{amsmath}&#10;\usepackage{bm}&#10;\usepackage{color}&#10;\newcommand{\un}{\bm}&#10;\newcommand{\ul}[1]{\underline{#1}}&#10;\pagestyle{empty}&#10;\begin{document}&#10;\hspace*{-0.6cm}Die Frage ist also: Was bestimmt die Geschwindigkeit, mit der dieser Prozess des nacheinander  Ausf\&quot;ullens der 1s-Kugel mit Teilchenpositionen stattfindet?&#10;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31" y="1478946"/>
            <a:ext cx="8765032" cy="533404"/>
          </a:xfrm>
          <a:prstGeom prst="rect">
            <a:avLst/>
          </a:prstGeom>
        </p:spPr>
      </p:pic>
      <p:pic>
        <p:nvPicPr>
          <p:cNvPr id="10" name="Grafik 9" descr="\documentclass{article}&#10;\usepackage{amsmath}&#10;\usepackage{bm}&#10;\usepackage{color}&#10;\newcommand{\un}{\bm}&#10;\newcommand{\ul}[1]{\underline{#1}}&#10;\pagestyle{empty}&#10;\begin{document}&#10;\hspace*{-0.6cm}Dazu muss ich auf meine Fundamentalbeziehung der vorangehenden Vortr\&quot;age zur\&quot;uckgreifen:&#10;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31" y="2088343"/>
            <a:ext cx="8764524" cy="535088"/>
          </a:xfrm>
          <a:prstGeom prst="rect">
            <a:avLst/>
          </a:prstGeom>
        </p:spPr>
      </p:pic>
      <p:pic>
        <p:nvPicPr>
          <p:cNvPr id="11" name="Grafik 10" descr="\documentclass{article}&#10;\usepackage{amsmath}&#10;\usepackage{bm}&#10;\usepackage{color}&#10;\newcommand{\un}{\bm}&#10;\newcommand{\ul}[1]{\underline{#1}}&#10;\pagestyle{empty}&#10;\begin{document}&#10;\hspace*{-0.6cm}&#10;Bewirken die Vakuum-Kr\&quot;afte bei einem Teilchen eine  kurzzeitige Ver\&quot;anderungen seiner Energie in der Form  &#10;$\Delta E=\Delta{\bf p}^2/2\,m_0$, dann wird nach $\Delta t$ Sekunden sein urspr\&quot;unglicher Impuls und seine Energie wieder hergestellt. Diese Prozesse f\&quot;uhren im Mittel \&quot;uber $\Delta{\un p}$ zu Null, aber zu einem nicht verschwindenden $\Delta{\un p}^2$. Man hat also 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21" y="2726720"/>
            <a:ext cx="8718299" cy="1397017"/>
          </a:xfrm>
          <a:prstGeom prst="rect">
            <a:avLst/>
          </a:prstGeom>
        </p:spPr>
      </p:pic>
      <p:pic>
        <p:nvPicPr>
          <p:cNvPr id="12" name="Grafik 11" descr="\documentclass{article}&#10;\usepackage{amsmath}&#10;\usepackage{bm}&#10;\usepackage{color}&#10;\newcommand{\un}{\bm}&#10;\newcommand{\ul}[1]{\underline{#1}}&#10;\pagestyle{empty}&#10;\begin{document}&#10;\hspace*{-0.6cm}&#10;$$&#10;\Delta E=\Delta{\un p}^{2}/2\,m_0=\frac{1}{2}\,m_0(\Delta{\un v})^2\,;\quad\underbrace{\Delta E\Delta t}_{=\frac{\hbar}{2}} \,\Delta t=\frac{1}{2}\,m_0\underbrace{(\Delta{\un v}\Delta t)^2}_{=\overline{\Delta{\un  r}^2}}&#10;$$ &#10;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33" y="4317959"/>
            <a:ext cx="6858000" cy="803148"/>
          </a:xfrm>
          <a:prstGeom prst="rect">
            <a:avLst/>
          </a:prstGeom>
        </p:spPr>
      </p:pic>
      <p:pic>
        <p:nvPicPr>
          <p:cNvPr id="14" name="Grafik 13" descr="\documentclass{article}&#10;\usepackage{amsmath}&#10;\usepackage{bm}&#10;\usepackage{color}&#10;\newcommand{\un}{\bm}&#10;\newcommand{\ul}[1]{\underline{#1}}&#10;\pagestyle{empty}&#10;\begin{document}&#10;\hspace*{-0.6cm}&#10;L\&quot;ost man nach $\overline{\Delta{\un r}^2}$ auf, so ergibt sich ein Ausdruck, der Einsteins Verschiebungsquadrat entspricht:&#10;\begin{eqnarray*}&#10;\overline{\Delta {\un r}^2}=\frac{\hbar}{m_0}\,\Delta t\,.\quad\mbox{In der Diffusionstheorie steht anstelle von:} \quad \frac{\hbar}{2m_0}\longrightarrow  \;D\,.&#10;\end{eqnarray*}&#10;&#10;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31" y="5240066"/>
            <a:ext cx="9541766" cy="14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\documentclass{article}&#10;\usepackage{amsmath}&#10;\usepackage{bm}&#10;\usepackage{color}&#10;\newcommand{\un}{\bm}&#10;\newcommand{\ul}[1]{\underline{#1}}&#10;\pagestyle{empty}&#10;\begin{document}&#10;\hspace*{-0.6cm}&#10;\begin{eqnarray*}&#10;\overline{\Delta {\un r}^2}=\frac{\hbar}{m_0}\,\Delta t\,.\qquad\qquad\qquad\qquad\qquad \qquad \qquad \qquad \qquad&#10;\end{eqnarray*}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5" y="67372"/>
            <a:ext cx="1636036" cy="562356"/>
          </a:xfrm>
          <a:prstGeom prst="rect">
            <a:avLst/>
          </a:prstGeom>
        </p:spPr>
      </p:pic>
      <p:pic>
        <p:nvPicPr>
          <p:cNvPr id="4" name="Grafik 3" descr="\documentclass{article}&#10;\usepackage{amsmath}&#10;\usepackage{bm}&#10;\usepackage{color}&#10;\newcommand{\un}{\bm}&#10;\newcommand{\ul}[1]{\underline{#1}}&#10;\pagestyle{empty}&#10;\begin{document}&#10;\hspace*{-0.6cm}Bei einem Elektron ist: $\frac{\hbar}{m_e}=\frac{6,6\cdot10^{-16} eVs}{0,5\cdot10^6 eV/9\cdot10^{20}cm^2\, s^-2}\approx 1cm^2\,s^{-1}$&#10;&#10;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09" y="145858"/>
            <a:ext cx="6966204" cy="405384"/>
          </a:xfrm>
          <a:prstGeom prst="rect">
            <a:avLst/>
          </a:prstGeom>
        </p:spPr>
      </p:pic>
      <p:pic>
        <p:nvPicPr>
          <p:cNvPr id="6" name="Grafik 5" descr="\documentclass{article}&#10;\usepackage{amsmath}&#10;\usepackage{bm}&#10;\usepackage{color}&#10;\newcommand{\un}{\bm}&#10;\newcommand{\ul}[1]{\underline{#1}}&#10;\pagestyle{empty}&#10;\begin{document}&#10;\hspace*{-0.6cm}Setzt man hier also:&#10;$\overline{\Delta{\un r}^2}= \left[2\cdot 10^{-8}\right]^2$cm$^2$= $4\cdot 10^{-16}$cm$^2$&#10;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7" y="762957"/>
            <a:ext cx="6333744" cy="358140"/>
          </a:xfrm>
          <a:prstGeom prst="rect">
            <a:avLst/>
          </a:prstGeom>
        </p:spPr>
      </p:pic>
      <p:pic>
        <p:nvPicPr>
          <p:cNvPr id="8" name="Grafik 7" descr="\documentclass{article}&#10;\usepackage{amsmath}&#10;\usepackage{bm}&#10;\usepackage{color}&#10;\newcommand{\un}{\bm}&#10;\newcommand{\ul}[1]{\underline{#1}}&#10;\pagestyle{empty}&#10;\begin{document}&#10;\hspace*{-0.6cm}und l\&quot;ost obige Beziehung nach $\Delta t$ auf, dann ergibt sich:&#10;&#10;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7" y="1229297"/>
            <a:ext cx="6161532" cy="230633"/>
          </a:xfrm>
          <a:prstGeom prst="rect">
            <a:avLst/>
          </a:prstGeom>
        </p:spPr>
      </p:pic>
      <p:pic>
        <p:nvPicPr>
          <p:cNvPr id="10" name="Grafik 9" descr="\documentclass{article}&#10;\usepackage{amsmath}&#10;\usepackage{bm}&#10;\usepackage{color}&#10;\newcommand{\un}{\bm}&#10;\newcommand{\ul}[1]{\underline{#1}}&#10;\pagestyle{empty}&#10;\begin{document}&#10;\hspace*{-0.6cm}&#10;$\Delta t=4\cdot 10^{-16}\,$s.&#10;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21" y="1712376"/>
            <a:ext cx="1754645" cy="213360"/>
          </a:xfrm>
          <a:prstGeom prst="rect">
            <a:avLst/>
          </a:prstGeom>
        </p:spPr>
      </p:pic>
      <p:pic>
        <p:nvPicPr>
          <p:cNvPr id="11" name="Grafik 10" descr="\documentclass{article}&#10;\usepackage{amsmath}&#10;\usepackage{bm}&#10;\usepackage{color}&#10;\newcommand{\un}{\bm}&#10;\newcommand{\ul}[1]{\underline{#1}}&#10;\pagestyle{empty}&#10;\begin{document}&#10;\hspace*{-0.6cm}In dieser Zeit breitet sich das Elektron gewissermaßen \&quot;uber den Atombereich aus.&#10;&#10;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9" y="2063120"/>
            <a:ext cx="8750808" cy="230124"/>
          </a:xfrm>
          <a:prstGeom prst="rect">
            <a:avLst/>
          </a:prstGeom>
        </p:spPr>
      </p:pic>
      <p:pic>
        <p:nvPicPr>
          <p:cNvPr id="13" name="Grafik 12" descr="\documentclass{article}&#10;\usepackage{amsmath}&#10;\usepackage{bm}&#10;\usepackage{color}&#10;\newcommand{\un}{\bm}&#10;\newcommand{\ul}[1]{\underline{#1}}&#10;\pagestyle{empty}&#10;\begin{document}&#10;\hspace*{-0.6cm}Diese Zeit ist kurz im Vergleich zu den \&quot;Ubergangszeiten z.$\,$B. bei der spontanen Lichtemission, die bei 10$^{-9}$ s liegen.&#10;&#10;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1" y="2529461"/>
            <a:ext cx="8769096" cy="590296"/>
          </a:xfrm>
          <a:prstGeom prst="rect">
            <a:avLst/>
          </a:prstGeom>
        </p:spPr>
      </p:pic>
      <p:pic>
        <p:nvPicPr>
          <p:cNvPr id="14" name="Grafik 13" descr="\documentclass{article}&#10;\usepackage{amsmath}&#10;\usepackage{bm}&#10;\usepackage{color}&#10;\newcommand{\un}{\bm}&#10;\newcommand{\ul}[1]{\underline{#1}}&#10;\pagestyle{empty}&#10;\begin{document}&#10;\hspace*{-0.6cm}Man darf also annehmen, dass die Orbitale, zwischen denen der optische \&quot;Ubergang stattfindet, relativ gut als quasi-station\&quot;ar definiert sind.&#10;&#10;&#10;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7" y="3237186"/>
            <a:ext cx="8877300" cy="5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,75"/>
  <p:tag name="ORIGINALWIDTH" val="4299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5cm}Dem Elektronium-Modell liegt die Annahme zugrunde, dass das Absolutquadrat jedes Elektronen-Orbitals des Wasserstoffatoms als kontinuierliche Verteilung eines Stoffes ``Elektronium'' angesehen werden kann.&#10;&#10;&#10;\end{document}"/>
  <p:tag name="IGUANATEXSIZE" val="20"/>
  <p:tag name="IGUANATEXCURSOR" val="264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5"/>
  <p:tag name="ORIGINALWIDTH" val="69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&#10;$\color{red}\Uparrow$&#10;&#10;&#10;&#10;&#10;\end{document}"/>
  <p:tag name="IGUANATEXSIZE" val="20"/>
  <p:tag name="IGUANATEXCURSOR" val="191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,25"/>
  <p:tag name="ORIGINALWIDTH" val="4314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Der Mangel der Ensemble-Interpretation besteht darin, dass sie nicht erkl\&quot;art, warum sich das {\color{blue}einzelne} Wasserstoff-Atom als Teil eines atomaren Gases so verh\&quot;alt, als ob es eine elastische Kugel von bestimmtem Durchmesser \\($\approx 2\cdot 10^{-8}$cm) w\&quot;are.&#10;&#10;&#10;&#10;&#10;\end{document}"/>
  <p:tag name="IGUANATEXSIZE" val="20"/>
  <p:tag name="IGUANATEXCURSOR" val="287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5,25"/>
  <p:tag name="ORIGINALWIDTH" val="4282,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5cm}Mit Hilfe der Ergoden-Hypothese (Scharmittel=Zeitmittel) ist man gezwungen, das Scharmittel durch ein Zeitmittel zu ersetzen.&#10;&#10;&#10;&#10;&#10;\end{document}"/>
  <p:tag name="IGUANATEXSIZE" val="20"/>
  <p:tag name="IGUANATEXCURSOR" val="192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"/>
  <p:tag name="ORIGINALWIDTH" val="2141,2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Wodurch ist dieses Zeitmittel definiert?&#10;&#10;&#10;&#10;&#10;\end{document}"/>
  <p:tag name="IGUANATEXSIZE" val="20"/>
  <p:tag name="IGUANATEXCURSOR" val="191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5"/>
  <p:tag name="ORIGINALWIDTH" val="3354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Dazu geht man auf das vorhergehende Bildungsgesetz zur\&quot;uck:&#10;&#10;&#10;&#10;&#10;\end{document}"/>
  <p:tag name="IGUANATEXSIZE" val="20"/>
  <p:tag name="IGUANATEXCURSOR" val="202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5"/>
  <p:tag name="ORIGINALWIDTH" val="490,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&#10;&#10;$=|\psi({\un r})|^2$&#10;&#10;&#10;\end{document}"/>
  <p:tag name="IGUANATEXSIZE" val="20"/>
  <p:tag name="IGUANATEXCURSOR" val="193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5"/>
  <p:tag name="ORIGINALWIDTH" val="4314,7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In der etablierten Quantenmechanik wird die Frage nach der Definition der Wahrscheinlichkeitsdichte als Folge einer relativen H\&quot;aufigkeit nicht gestellt.&#10;&#10;&#10;&#10;&#10;\end{document}"/>
  <p:tag name="IGUANATEXSIZE" val="20"/>
  <p:tag name="IGUANATEXCURSOR" val="319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,75"/>
  <p:tag name="ORIGINALWIDTH" val="4309,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Das liegt daran, dass auch die Ursache des statistischen Charakters der Quantenmechanik v\&quot;ollig unklar bleibt.&#10;&#10;&#10;&#10;&#10;\end{document}"/>
  <p:tag name="IGUANATEXSIZE" val="20"/>
  <p:tag name="IGUANATEXCURSOR" val="296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6,25"/>
  <p:tag name="ORIGINALWIDTH" val="4290,7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5cm}Wenn also in der stochastischen Quantenmechanik diese Ursache auf die Energieschwankungen des Vakuums zur\&quot;uckgef\&quot;uhrt wird, dann k\&quot;onnen die in einem Volumenelement $\Delta^3r$&#10; auftretenden ``Events'' (d.h. Anwesenheit des Teilchens) nur nacheinander eintreten.&#10;&#10;&#10;&#10;\end{document}"/>
  <p:tag name="IGUANATEXSIZE" val="20"/>
  <p:tag name="IGUANATEXCURSOR" val="406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5"/>
  <p:tag name="ORIGINALWIDTH" val="2486,2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Die Punkte in der Punktwolke des s-Zustands&#10;&#10;&#10;&#10;&#10;\end{document}"/>
  <p:tag name="IGUANATEXSIZE" val="20"/>
  <p:tag name="IGUANATEXCURSOR" val="226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"/>
  <p:tag name="ORIGINALWIDTH" val="3272,2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Prim\&quot;ar geht es also darum, in wieweit es die Bornsche \\ Wahrscheinlichkeits-Interpretation von $\psi({\un r})$ zul\&quot;asst, $|\psi({\un r})|^2$ \\als kontinierliche Verteilung eines Stoffes anzusehen.&#10;&#10;&#10;&#10;&#10;\end{document}"/>
  <p:tag name="IGUANATEXSIZE" val="20"/>
  <p:tag name="IGUANATEXCURSOR" val="346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0,25"/>
  <p:tag name="ORIGINALWIDTH" val="4315,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bezeichnen also Stellen, an denen das Teilchen {\bf\color{red}nur zeitlich nacheinander} auftreten kann, wenn man annimmt, dass es - immer noch wie in der klassischen Mechanik - eine Bahn durchl\&quot;auft. Letztere ist jetzt allerdings aufgrund der reversiblen Energieschwankungen ``verwackelt''. &#10;&#10;&#10;&#10;&#10;\end{document}"/>
  <p:tag name="IGUANATEXSIZE" val="20"/>
  <p:tag name="IGUANATEXCURSOR" val="277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7"/>
  <p:tag name="ORIGINALWIDTH" val="4469,2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W\&quot;urde man die Punktwolke mit einem entprechenden Programm zeitlich simulieren, dann s\&quot;ahe man immer nur einen Punkt, den man in der Simulation leuchten lassen k\&quot;onnte. Dieser leuchtende Punkt tr\&quot;ate bei weiterem Ablauf des Programms an einer statistisch gew\&quot;ahlten Nachbarzelle auf und von dieser aus an einer weiteren Stelle und so fort. &#10;&#10;&#10;&#10;&#10;\end{document}"/>
  <p:tag name="IGUANATEXSIZE" val="20"/>
  <p:tag name="IGUANATEXCURSOR" val="472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5"/>
  <p:tag name="ORIGINALWIDTH" val="4311,7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Sorgt man f\&quot;ur einen schnellen Ablauf des Programms, dann sieht man - wie beim Betrachten eines Kino-Films - die Punkte scheinbar gleichzeitig erscheinen.&#10;&#10;&#10;&#10;&#10;\end{document}"/>
  <p:tag name="IGUANATEXSIZE" val="20"/>
  <p:tag name="IGUANATEXCURSOR" val="297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5"/>
  <p:tag name="ORIGINALWIDTH" val="4314,7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Die Illusion eines kompakten 1s-K\&quot;orpers beim Wasserstoffatom wird also durch einen \&quot;ahnlichen ``Kino-Effekt'' erzeugt. &#10;&#10;&#10;&#10;&#10;\end{document}"/>
  <p:tag name="IGUANATEXSIZE" val="20"/>
  <p:tag name="IGUANATEXCURSOR" val="311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,75"/>
  <p:tag name="ORIGINALWIDTH" val="4313,2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Die Frage ist also: Was bestimmt die Geschwindigkeit, mit der dieser Prozess des nacheinander  Ausf\&quot;ullens der 1s-Kugel mit Teilchenpositionen stattfindet?&#10;&#10;&#10;&#10;&#10;\end{document}"/>
  <p:tag name="IGUANATEXSIZE" val="20"/>
  <p:tag name="IGUANATEXCURSOR" val="326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5"/>
  <p:tag name="ORIGINALWIDTH" val="4313,2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Dazu muss ich auf meine Fundamentalbeziehung der vorangehenden Vortr\&quot;age zur\&quot;uckgreifen:&#10;&#10;&#10;&#10;&#10;\end{document}"/>
  <p:tag name="IGUANATEXSIZE" val="20"/>
  <p:tag name="IGUANATEXCURSOR" val="278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6,25"/>
  <p:tag name="ORIGINALWIDTH" val="4289,2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&#10;Bewirken die Vakuum-Kr\&quot;afte bei einem Teilchen eine  kurzzeitige Ver\&quot;anderungen seiner Energie in der Form  &#10;$\Delta E=\Delta{\bf p}^2/2\,m_0$, dann wird nach $\Delta t$ Sekunden sein urspr\&quot;unglicher Impuls und seine Energie wieder hergestellt. Diese Prozesse f\&quot;uhren im Mittel \&quot;uber $\Delta{\un p}$ zu Null, aber zu einem nicht verschwindenden $\Delta{\un p}^2$. Man hat also &#10;&#10;&#10;&#10;\end{document}"/>
  <p:tag name="IGUANATEXSIZE" val="20"/>
  <p:tag name="IGUANATEXCURSOR" val="384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5,25"/>
  <p:tag name="ORIGINALWIDTH" val="337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&#10;$$&#10;\Delta E=\Delta{\un p}^{2}/2\,m_0=\frac{1}{2}\,m_0(\Delta{\un v})^2\,;\quad\underbrace{\Delta E\Delta t}_{=\frac{\hbar}{2}} \,\Delta t=\frac{1}{2}\,m_0\underbrace{(\Delta{\un v}\Delta t)^2}_{=\overline{\Delta{\un  r}^2}}&#10;$$ &#10;&#10;&#10;&#10;\end{document}"/>
  <p:tag name="IGUANATEXSIZE" val="20"/>
  <p:tag name="IGUANATEXCURSOR" val="417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9"/>
  <p:tag name="ORIGINALWIDTH" val="4694,2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&#10;L\&quot;ost man nach $\overline{\Delta{\un r}^2}$ auf, so ergibt sich ein Ausdruck, der Einsteins Verschiebungsquadrat entspricht:&#10;\begin{eqnarray*}&#10;\overline{\Delta {\un r}^2}=\frac{\hbar}{m_0}\,\Delta t\,.\quad\mbox{In der Diffusionstheorie steht anstelle von:} \quad \frac{\hbar}{2m_0}\longrightarrow  \;D\,.&#10;\end{eqnarray*}&#10;&#10;&#10;&#10;&#10;\end{document}"/>
  <p:tag name="IGUANATEXSIZE" val="20"/>
  <p:tag name="IGUANATEXCURSOR" val="469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5"/>
  <p:tag name="ORIGINALWIDTH" val="804,7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&#10;\begin{eqnarray*}&#10;\overline{\Delta {\un r}^2}=\frac{\hbar}{m_0}\,\Delta t\,.\qquad\qquad\qquad\qquad\qquad \qquad \qquad \qquad \qquad&#10;\end{eqnarray*}&#10;&#10;&#10;&#10;&#10;\end{document}"/>
  <p:tag name="IGUANATEXSIZE" val="20"/>
  <p:tag name="IGUANATEXCURSOR" val="190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,5"/>
  <p:tag name="ORIGINALWIDTH" val="4487,2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&#10;Als Elektronen-Orbital bezeichnet man eine Eigenfunktion $\psi_{nlm}({\un r})$ der Schr\&quot;odinger-Gleichung f\&quot;ur das Wasserstoff-Elektron zu den Quantenzahlen $n,l,m$.&#10;&#10;&#10;&#10;&#10;\end{document}"/>
  <p:tag name="IGUANATEXSIZE" val="20"/>
  <p:tag name="IGUANATEXCURSOR" val="190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,5"/>
  <p:tag name="ORIGINALWIDTH" val="3428,2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Bei einem Elektron ist: $\frac{\hbar}{m_e}=\frac{6,6\cdot10^{-16} eVs}{0,5\cdot10^6 eV/9\cdot10^{20}cm^2\, s^-2}\approx 1cm^2\,s^{-1}$&#10;&#10;&#10;&#10;&#10;&#10;\end{document}"/>
  <p:tag name="IGUANATEXSIZE" val="20"/>
  <p:tag name="IGUANATEXCURSOR" val="324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,25"/>
  <p:tag name="ORIGINALWIDTH" val="3117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Setzt man hier also:&#10;$\overline{\Delta{\un r}^2}= \left[2\cdot 10^{-8}\right]^2$cm$^2$= $4\cdot 10^{-16}$cm$^2$&#10;&#10;&#10;&#10;&#10;\end{document}"/>
  <p:tag name="IGUANATEXSIZE" val="20"/>
  <p:tag name="IGUANATEXCURSOR" val="278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5"/>
  <p:tag name="ORIGINALWIDTH" val="3032,2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und l\&quot;ost obige Beziehung nach $\Delta t$ auf, dann ergibt sich:&#10;&#10;&#10;&#10;&#10;&#10;\end{document}"/>
  <p:tag name="IGUANATEXSIZE" val="20"/>
  <p:tag name="IGUANATEXCURSOR" val="197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"/>
  <p:tag name="ORIGINALWIDTH" val="863,2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&#10;$\Delta t=4\cdot 10^{-16}\,$s.&#10;&#10;&#10;&#10;&#10;\end{document}"/>
  <p:tag name="IGUANATEXSIZE" val="20"/>
  <p:tag name="IGUANATEXCURSOR" val="217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5"/>
  <p:tag name="ORIGINALWIDTH" val="4306,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In dieser Zeit breitet sich das Elektron gewissermaßen \&quot;uber den Atombereich aus.&#10;&#10;&#10;&#10;&#10;\end{document}"/>
  <p:tag name="IGUANATEXSIZE" val="20"/>
  <p:tag name="IGUANATEXCURSOR" val="271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,25"/>
  <p:tag name="ORIGINALWIDTH" val="4314,7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Diese Zeit ist kurz im Vergleich zu den \&quot;Ubergangszeiten z.$\,$B. bei der spontanen Lichtemission, die bei 10$^{-9}$ s liegen.&#10;&#10;&#10;&#10;&#10;\end{document}"/>
  <p:tag name="IGUANATEXSIZE" val="20"/>
  <p:tag name="IGUANATEXCURSOR" val="316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,25"/>
  <p:tag name="ORIGINALWIDTH" val="4368,7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Man darf also annehmen, dass die Orbitale, zwischen denen der optische \&quot;Ubergang stattfindet, relativ gut als quasi-station\&quot;ar definiert sind.&#10;&#10;&#10;&#10;&#10;\end{document}"/>
  <p:tag name="IGUANATEXSIZE" val="20"/>
  <p:tag name="IGUANATEXCURSOR" val="318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"/>
  <p:tag name="ORIGINALWIDTH" val="1722,7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Bei Wikipedia findet man dazu:&#10;&#10;&#10;&#10;&#10;\end{document}"/>
  <p:tag name="IGUANATEXSIZE" val="20"/>
  <p:tag name="IGUANATEXCURSOR" val="219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"/>
  <p:tag name="ORIGINALWIDTH" val="87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.${\un r}$&#10;&#10;&#10;&#10;&#10;\end{document}"/>
  <p:tag name="IGUANATEXSIZE" val="20"/>
  <p:tag name="IGUANATEXCURSOR" val="199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5"/>
  <p:tag name="ORIGINALWIDTH" val="199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Ensemble-Interpretation von $|\psi({\un r})|^2$:&#10;&#10;&#10;&#10;&#10;\end{document}"/>
  <p:tag name="IGUANATEXSIZE" val="20"/>
  <p:tag name="IGUANATEXCURSOR" val="213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5"/>
  <p:tag name="ORIGINALWIDTH" val="312,7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&#10;where   &#10;&#10;&#10;&#10;\end{document}"/>
  <p:tag name="IGUANATEXSIZE" val="20"/>
  <p:tag name="IGUANATEXCURSOR" val="196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5"/>
  <p:tag name="ORIGINALWIDTH" val="1847,2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&#10;\begin{eqnarray*}&#10;n({\un r})=\left\{\begin{array}{r@{\quad \quad}l}&#10;\,0  &amp; \mbox{for}\;\; \,\mbox{empty cells}\\&#10; \geq 1&amp; \mbox{else}&#10;\end{array} \right. &#10;\end{eqnarray*}&#10;&#10;&#10;&#10;\end{document}"/>
  <p:tag name="IGUANATEXSIZE" val="20"/>
  <p:tag name="IGUANATEXCURSOR" val="208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5"/>
  <p:tag name="ORIGINALWIDTH" val="1448,25"/>
  <p:tag name="OUTPUTTYPE" val="PNG"/>
  <p:tag name="IGUANATEXVERSION" val="160"/>
  <p:tag name="LATEXADDIN" val="\documentclass{article}&#10;\usepackage{amsmath}&#10;\usepackage{bm}&#10;\usepackage{color}&#10;\newcommand{\un}{\bm}&#10;\newcommand{\ul}[1]{\underline{#1}}&#10;\pagestyle{empty}&#10;\begin{document}&#10;\hspace*{-0.6cm}&#10;Note: Defines particle size!&#10;&#10;&#10;&#10;&#10;\end{document}"/>
  <p:tag name="IGUANATEXSIZE" val="20"/>
  <p:tag name="IGUANATEXCURSOR" val="218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Breitbild</PresentationFormat>
  <Paragraphs>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 Was spricht für und was gegen das Elektronium-Modell?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spricht für und was gegen das Elektronium-Modell?</dc:title>
  <dc:creator>Lothar</dc:creator>
  <cp:lastModifiedBy>Lothar</cp:lastModifiedBy>
  <cp:revision>35</cp:revision>
  <dcterms:created xsi:type="dcterms:W3CDTF">2024-04-11T12:36:38Z</dcterms:created>
  <dcterms:modified xsi:type="dcterms:W3CDTF">2025-07-17T17:55:29Z</dcterms:modified>
</cp:coreProperties>
</file>