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63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3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82" r:id="rId18"/>
    <p:sldId id="277" r:id="rId19"/>
    <p:sldId id="278" r:id="rId20"/>
    <p:sldId id="279" r:id="rId21"/>
    <p:sldId id="281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64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40DC-E891-4636-8F6B-68ACF7C7FF58}" type="datetimeFigureOut">
              <a:rPr lang="de-DE" smtClean="0"/>
              <a:pPr/>
              <a:t>18.07.2019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6E48-F5C4-4BEF-9BDC-634D7FD92A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40DC-E891-4636-8F6B-68ACF7C7FF58}" type="datetimeFigureOut">
              <a:rPr lang="de-DE" smtClean="0"/>
              <a:pPr/>
              <a:t>18.07.2019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6E48-F5C4-4BEF-9BDC-634D7FD92A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40DC-E891-4636-8F6B-68ACF7C7FF58}" type="datetimeFigureOut">
              <a:rPr lang="de-DE" smtClean="0"/>
              <a:pPr/>
              <a:t>18.07.2019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6E48-F5C4-4BEF-9BDC-634D7FD92A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40DC-E891-4636-8F6B-68ACF7C7FF58}" type="datetimeFigureOut">
              <a:rPr lang="de-DE" smtClean="0"/>
              <a:pPr/>
              <a:t>18.07.2019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6E48-F5C4-4BEF-9BDC-634D7FD92A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40DC-E891-4636-8F6B-68ACF7C7FF58}" type="datetimeFigureOut">
              <a:rPr lang="de-DE" smtClean="0"/>
              <a:pPr/>
              <a:t>18.07.2019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6E48-F5C4-4BEF-9BDC-634D7FD92A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40DC-E891-4636-8F6B-68ACF7C7FF58}" type="datetimeFigureOut">
              <a:rPr lang="de-DE" smtClean="0"/>
              <a:pPr/>
              <a:t>18.07.2019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6E48-F5C4-4BEF-9BDC-634D7FD92A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40DC-E891-4636-8F6B-68ACF7C7FF58}" type="datetimeFigureOut">
              <a:rPr lang="de-DE" smtClean="0"/>
              <a:pPr/>
              <a:t>18.07.2019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6E48-F5C4-4BEF-9BDC-634D7FD92A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40DC-E891-4636-8F6B-68ACF7C7FF58}" type="datetimeFigureOut">
              <a:rPr lang="de-DE" smtClean="0"/>
              <a:pPr/>
              <a:t>18.07.2019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6E48-F5C4-4BEF-9BDC-634D7FD92A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40DC-E891-4636-8F6B-68ACF7C7FF58}" type="datetimeFigureOut">
              <a:rPr lang="de-DE" smtClean="0"/>
              <a:pPr/>
              <a:t>18.07.2019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6E48-F5C4-4BEF-9BDC-634D7FD92A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40DC-E891-4636-8F6B-68ACF7C7FF58}" type="datetimeFigureOut">
              <a:rPr lang="de-DE" smtClean="0"/>
              <a:pPr/>
              <a:t>18.07.2019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6E48-F5C4-4BEF-9BDC-634D7FD92A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40DC-E891-4636-8F6B-68ACF7C7FF58}" type="datetimeFigureOut">
              <a:rPr lang="de-DE" smtClean="0"/>
              <a:pPr/>
              <a:t>18.07.2019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6E48-F5C4-4BEF-9BDC-634D7FD92A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540DC-E891-4636-8F6B-68ACF7C7FF58}" type="datetimeFigureOut">
              <a:rPr lang="de-DE" smtClean="0"/>
              <a:pPr/>
              <a:t>18.07.2019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86E48-F5C4-4BEF-9BDC-634D7FD92A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2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27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9.xml"/><Relationship Id="rId7" Type="http://schemas.openxmlformats.org/officeDocument/2006/relationships/image" Target="../media/image29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0.xml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3.xml"/><Relationship Id="rId7" Type="http://schemas.openxmlformats.org/officeDocument/2006/relationships/image" Target="../media/image33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4.xml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7.xml"/><Relationship Id="rId7" Type="http://schemas.openxmlformats.org/officeDocument/2006/relationships/image" Target="../media/image3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0.png"/><Relationship Id="rId5" Type="http://schemas.openxmlformats.org/officeDocument/2006/relationships/tags" Target="../tags/tag39.xml"/><Relationship Id="rId10" Type="http://schemas.openxmlformats.org/officeDocument/2006/relationships/image" Target="../media/image39.png"/><Relationship Id="rId4" Type="http://schemas.openxmlformats.org/officeDocument/2006/relationships/tags" Target="../tags/tag38.xml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42.xml"/><Relationship Id="rId7" Type="http://schemas.openxmlformats.org/officeDocument/2006/relationships/image" Target="../media/image41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5.png"/><Relationship Id="rId5" Type="http://schemas.openxmlformats.org/officeDocument/2006/relationships/tags" Target="../tags/tag44.xml"/><Relationship Id="rId10" Type="http://schemas.openxmlformats.org/officeDocument/2006/relationships/image" Target="../media/image44.png"/><Relationship Id="rId4" Type="http://schemas.openxmlformats.org/officeDocument/2006/relationships/tags" Target="../tags/tag43.xml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49.xml"/><Relationship Id="rId7" Type="http://schemas.openxmlformats.org/officeDocument/2006/relationships/image" Target="../media/image49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0.xml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53.xml"/><Relationship Id="rId7" Type="http://schemas.openxmlformats.org/officeDocument/2006/relationships/image" Target="../media/image53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4.xml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57.xml"/><Relationship Id="rId7" Type="http://schemas.openxmlformats.org/officeDocument/2006/relationships/image" Target="../media/image57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5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8.xml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4.pn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63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62.png"/><Relationship Id="rId5" Type="http://schemas.openxmlformats.org/officeDocument/2006/relationships/tags" Target="../tags/tag63.xml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tags" Target="../tags/tag62.xml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0.xml"/><Relationship Id="rId7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5" Type="http://schemas.openxmlformats.org/officeDocument/2006/relationships/tags" Target="../tags/tag12.xml"/><Relationship Id="rId10" Type="http://schemas.openxmlformats.org/officeDocument/2006/relationships/image" Target="../media/image12.png"/><Relationship Id="rId4" Type="http://schemas.openxmlformats.org/officeDocument/2006/relationships/tags" Target="../tags/tag11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5.xml"/><Relationship Id="rId7" Type="http://schemas.openxmlformats.org/officeDocument/2006/relationships/image" Target="../media/image1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5" Type="http://schemas.openxmlformats.org/officeDocument/2006/relationships/tags" Target="../tags/tag17.xml"/><Relationship Id="rId10" Type="http://schemas.openxmlformats.org/officeDocument/2006/relationships/image" Target="../media/image17.png"/><Relationship Id="rId4" Type="http://schemas.openxmlformats.org/officeDocument/2006/relationships/tags" Target="../tags/tag16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 idx="4294967295"/>
          </p:nvPr>
        </p:nvSpPr>
        <p:spPr>
          <a:xfrm>
            <a:off x="684213" y="1268413"/>
            <a:ext cx="7772400" cy="1470025"/>
          </a:xfrm>
        </p:spPr>
        <p:txBody>
          <a:bodyPr/>
          <a:lstStyle/>
          <a:p>
            <a:pPr eaLnBrk="1" hangingPunct="1"/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Erhellendes zur Dirac-Gleichung (Teil 3)</a:t>
            </a:r>
          </a:p>
        </p:txBody>
      </p:sp>
      <p:sp>
        <p:nvSpPr>
          <p:cNvPr id="2051" name="Untertitel 2"/>
          <p:cNvSpPr>
            <a:spLocks noGrp="1"/>
          </p:cNvSpPr>
          <p:nvPr>
            <p:ph type="subTitle" idx="4294967295"/>
          </p:nvPr>
        </p:nvSpPr>
        <p:spPr>
          <a:xfrm>
            <a:off x="1476375" y="2781300"/>
            <a:ext cx="6400800" cy="28797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de-DE" sz="2400" dirty="0" smtClean="0">
                <a:latin typeface="Times New Roman" pitchFamily="18" charset="0"/>
              </a:rPr>
              <a:t>L. Fritsche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de-DE" sz="2400" dirty="0" smtClean="0">
                <a:latin typeface="Times New Roman" pitchFamily="18" charset="0"/>
              </a:rPr>
              <a:t>Institut für Theoretische Physik der TU Clausthal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de-DE" sz="2400" dirty="0" smtClean="0">
                <a:latin typeface="Times New Roman" pitchFamily="18" charset="0"/>
              </a:rPr>
              <a:t>Seniorenseminar der Fakultät für Physik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sz="2400" dirty="0" smtClean="0">
              <a:solidFill>
                <a:srgbClr val="898989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sz="2400" dirty="0" smtClean="0">
              <a:solidFill>
                <a:srgbClr val="898989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sz="2400" dirty="0" smtClean="0">
              <a:solidFill>
                <a:srgbClr val="898989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de-DE" sz="2400" dirty="0" smtClean="0">
                <a:latin typeface="Times New Roman" pitchFamily="18" charset="0"/>
              </a:rPr>
              <a:t>Karlsruhe, 14. Juni 2019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sz="800" dirty="0" smtClean="0">
              <a:solidFill>
                <a:srgbClr val="898989"/>
              </a:solidFill>
            </a:endParaRPr>
          </a:p>
        </p:txBody>
      </p:sp>
      <p:pic>
        <p:nvPicPr>
          <p:cNvPr id="2052" name="Picture 6" descr="KIT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3930650"/>
            <a:ext cx="182562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52504" y="332656"/>
            <a:ext cx="8049335" cy="3377886"/>
          </a:xfrm>
          <a:prstGeom prst="rect">
            <a:avLst/>
          </a:prstGeom>
          <a:noFill/>
          <a:ln/>
          <a:effectLst/>
        </p:spPr>
      </p:pic>
      <p:pic>
        <p:nvPicPr>
          <p:cNvPr id="9" name="Grafik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59407" y="3933056"/>
            <a:ext cx="7264921" cy="1092710"/>
          </a:xfrm>
          <a:prstGeom prst="rect">
            <a:avLst/>
          </a:prstGeom>
        </p:spPr>
      </p:pic>
      <p:pic>
        <p:nvPicPr>
          <p:cNvPr id="13" name="Grafik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49661" y="5301207"/>
            <a:ext cx="8686851" cy="114300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51766" y="2780927"/>
            <a:ext cx="7137624" cy="1905196"/>
          </a:xfrm>
          <a:prstGeom prst="rect">
            <a:avLst/>
          </a:prstGeom>
          <a:noFill/>
          <a:ln/>
          <a:effectLst/>
        </p:spPr>
      </p:pic>
      <p:pic>
        <p:nvPicPr>
          <p:cNvPr id="13" name="Grafik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92194" y="188638"/>
            <a:ext cx="8737205" cy="2007134"/>
          </a:xfrm>
          <a:prstGeom prst="rect">
            <a:avLst/>
          </a:prstGeom>
          <a:noFill/>
          <a:ln/>
          <a:effectLst/>
        </p:spPr>
      </p:pic>
      <p:pic>
        <p:nvPicPr>
          <p:cNvPr id="11" name="Grafik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51520" y="4869160"/>
            <a:ext cx="7341653" cy="94037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80239" y="404664"/>
            <a:ext cx="7316262" cy="483177"/>
          </a:xfrm>
          <a:prstGeom prst="rect">
            <a:avLst/>
          </a:prstGeom>
          <a:noFill/>
          <a:ln/>
          <a:effectLst/>
        </p:spPr>
      </p:pic>
      <p:pic>
        <p:nvPicPr>
          <p:cNvPr id="6" name="Grafik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07504" y="1052736"/>
            <a:ext cx="8737127" cy="4165108"/>
          </a:xfrm>
          <a:prstGeom prst="rect">
            <a:avLst/>
          </a:prstGeom>
          <a:noFill/>
          <a:ln/>
          <a:effectLst/>
        </p:spPr>
      </p:pic>
      <p:pic>
        <p:nvPicPr>
          <p:cNvPr id="8" name="Grafik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51520" y="5373216"/>
            <a:ext cx="5993903" cy="1143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51520" y="1268760"/>
            <a:ext cx="8736620" cy="1600114"/>
          </a:xfrm>
          <a:prstGeom prst="rect">
            <a:avLst/>
          </a:prstGeom>
          <a:noFill/>
          <a:ln/>
          <a:effectLst/>
        </p:spPr>
      </p:pic>
      <p:pic>
        <p:nvPicPr>
          <p:cNvPr id="5" name="Grafik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411760" y="548680"/>
            <a:ext cx="3276334" cy="533358"/>
          </a:xfrm>
          <a:prstGeom prst="rect">
            <a:avLst/>
          </a:prstGeom>
          <a:noFill/>
          <a:ln/>
          <a:effectLst/>
        </p:spPr>
      </p:pic>
      <p:pic>
        <p:nvPicPr>
          <p:cNvPr id="6" name="Grafik 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23264" y="3212975"/>
            <a:ext cx="8636550" cy="1245113"/>
          </a:xfrm>
          <a:prstGeom prst="rect">
            <a:avLst/>
          </a:prstGeom>
          <a:noFill/>
          <a:ln/>
          <a:effectLst/>
        </p:spPr>
      </p:pic>
      <p:pic>
        <p:nvPicPr>
          <p:cNvPr id="7" name="Grafik 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51511" y="4653136"/>
            <a:ext cx="8763051" cy="165050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79494" y="116632"/>
            <a:ext cx="8763051" cy="2438413"/>
          </a:xfrm>
          <a:prstGeom prst="rect">
            <a:avLst/>
          </a:prstGeom>
          <a:noFill/>
          <a:ln/>
          <a:effectLst/>
        </p:spPr>
      </p:pic>
      <p:pic>
        <p:nvPicPr>
          <p:cNvPr id="4" name="Grafik 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07504" y="2708920"/>
            <a:ext cx="8763017" cy="1295402"/>
          </a:xfrm>
          <a:prstGeom prst="rect">
            <a:avLst/>
          </a:prstGeom>
        </p:spPr>
      </p:pic>
      <p:pic>
        <p:nvPicPr>
          <p:cNvPr id="11" name="Grafik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26109" y="4221088"/>
            <a:ext cx="8458779" cy="864167"/>
          </a:xfrm>
          <a:prstGeom prst="rect">
            <a:avLst/>
          </a:prstGeom>
          <a:noFill/>
          <a:ln/>
          <a:effectLst/>
        </p:spPr>
      </p:pic>
      <p:pic>
        <p:nvPicPr>
          <p:cNvPr id="14" name="Grafik 1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51520" y="5305270"/>
            <a:ext cx="6580093" cy="78802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67774" y="332656"/>
            <a:ext cx="7839087" cy="1025100"/>
          </a:xfrm>
          <a:prstGeom prst="rect">
            <a:avLst/>
          </a:prstGeom>
          <a:noFill/>
          <a:ln/>
          <a:effectLst/>
        </p:spPr>
      </p:pic>
      <p:pic>
        <p:nvPicPr>
          <p:cNvPr id="5" name="Grafik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67544" y="1628800"/>
            <a:ext cx="7648934" cy="1476888"/>
          </a:xfrm>
          <a:prstGeom prst="rect">
            <a:avLst/>
          </a:prstGeom>
          <a:noFill/>
          <a:ln/>
          <a:effectLst/>
        </p:spPr>
      </p:pic>
      <p:pic>
        <p:nvPicPr>
          <p:cNvPr id="11" name="Grafik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27390" y="3140968"/>
            <a:ext cx="7102342" cy="1311223"/>
          </a:xfrm>
          <a:prstGeom prst="rect">
            <a:avLst/>
          </a:prstGeom>
          <a:noFill/>
          <a:ln/>
          <a:effectLst/>
        </p:spPr>
      </p:pic>
      <p:pic>
        <p:nvPicPr>
          <p:cNvPr id="14" name="Grafik 1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39308" y="4581128"/>
            <a:ext cx="5744816" cy="1048282"/>
          </a:xfrm>
          <a:prstGeom prst="rect">
            <a:avLst/>
          </a:prstGeom>
          <a:noFill/>
          <a:ln/>
          <a:effectLst/>
        </p:spPr>
      </p:pic>
      <p:pic>
        <p:nvPicPr>
          <p:cNvPr id="16" name="Grafik 1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39552" y="5589239"/>
            <a:ext cx="5649477" cy="97685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23528" y="188640"/>
            <a:ext cx="5146967" cy="2001598"/>
          </a:xfrm>
          <a:prstGeom prst="rect">
            <a:avLst/>
          </a:prstGeom>
          <a:noFill/>
          <a:ln/>
          <a:effectLst/>
        </p:spPr>
      </p:pic>
      <p:pic>
        <p:nvPicPr>
          <p:cNvPr id="8" name="Grafik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95536" y="2259708"/>
            <a:ext cx="5172140" cy="1025276"/>
          </a:xfrm>
          <a:prstGeom prst="rect">
            <a:avLst/>
          </a:prstGeom>
          <a:noFill/>
          <a:ln/>
          <a:effectLst/>
        </p:spPr>
      </p:pic>
      <p:pic>
        <p:nvPicPr>
          <p:cNvPr id="9" name="Grafik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73723" y="3357002"/>
            <a:ext cx="8762773" cy="864086"/>
          </a:xfrm>
          <a:prstGeom prst="rect">
            <a:avLst/>
          </a:prstGeom>
          <a:noFill/>
          <a:ln/>
          <a:effectLst/>
        </p:spPr>
      </p:pic>
      <p:pic>
        <p:nvPicPr>
          <p:cNvPr id="15" name="Grafik 1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77131" y="4332430"/>
            <a:ext cx="7568938" cy="1040786"/>
          </a:xfrm>
          <a:prstGeom prst="rect">
            <a:avLst/>
          </a:prstGeom>
          <a:noFill/>
          <a:ln/>
          <a:effectLst/>
        </p:spPr>
      </p:pic>
      <p:pic>
        <p:nvPicPr>
          <p:cNvPr id="17" name="Grafik 1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95292" y="5589239"/>
            <a:ext cx="5745303" cy="97685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39552" y="980728"/>
            <a:ext cx="7593105" cy="2387797"/>
          </a:xfrm>
          <a:prstGeom prst="rect">
            <a:avLst/>
          </a:prstGeom>
          <a:noFill/>
          <a:ln/>
          <a:effectLst/>
        </p:spPr>
      </p:pic>
      <p:pic>
        <p:nvPicPr>
          <p:cNvPr id="13" name="Grafik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683568" y="3645024"/>
            <a:ext cx="7518483" cy="175273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28798" y="332656"/>
            <a:ext cx="7195298" cy="833471"/>
          </a:xfrm>
          <a:prstGeom prst="rect">
            <a:avLst/>
          </a:prstGeom>
          <a:noFill/>
          <a:ln/>
          <a:effectLst/>
        </p:spPr>
      </p:pic>
      <p:pic>
        <p:nvPicPr>
          <p:cNvPr id="7" name="Grafik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95536" y="1340768"/>
            <a:ext cx="7466839" cy="1854519"/>
          </a:xfrm>
          <a:prstGeom prst="rect">
            <a:avLst/>
          </a:prstGeom>
          <a:noFill/>
          <a:ln/>
          <a:effectLst/>
        </p:spPr>
      </p:pic>
      <p:pic>
        <p:nvPicPr>
          <p:cNvPr id="8" name="Grafik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39798" y="3268202"/>
            <a:ext cx="8736166" cy="1726509"/>
          </a:xfrm>
          <a:prstGeom prst="rect">
            <a:avLst/>
          </a:prstGeom>
          <a:noFill/>
          <a:ln/>
          <a:effectLst/>
        </p:spPr>
      </p:pic>
      <p:pic>
        <p:nvPicPr>
          <p:cNvPr id="11" name="Grafik 1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02315" y="5229199"/>
            <a:ext cx="6325551" cy="114317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27622" y="332656"/>
            <a:ext cx="8736620" cy="559279"/>
          </a:xfrm>
          <a:prstGeom prst="rect">
            <a:avLst/>
          </a:prstGeom>
          <a:noFill/>
          <a:ln/>
          <a:effectLst/>
        </p:spPr>
      </p:pic>
      <p:pic>
        <p:nvPicPr>
          <p:cNvPr id="4" name="Grafik 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18657" y="980728"/>
            <a:ext cx="8906685" cy="1192911"/>
          </a:xfrm>
          <a:prstGeom prst="rect">
            <a:avLst/>
          </a:prstGeom>
          <a:noFill/>
          <a:ln/>
          <a:effectLst/>
        </p:spPr>
      </p:pic>
      <p:pic>
        <p:nvPicPr>
          <p:cNvPr id="7" name="Grafik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70988" y="2204864"/>
            <a:ext cx="7466636" cy="3021701"/>
          </a:xfrm>
          <a:prstGeom prst="rect">
            <a:avLst/>
          </a:prstGeom>
          <a:noFill/>
          <a:ln/>
          <a:effectLst/>
        </p:spPr>
      </p:pic>
      <p:pic>
        <p:nvPicPr>
          <p:cNvPr id="9" name="Grafik 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51257" y="5301207"/>
            <a:ext cx="8713252" cy="116898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368816" y="188639"/>
            <a:ext cx="2007116" cy="254509"/>
          </a:xfrm>
          <a:prstGeom prst="rect">
            <a:avLst/>
          </a:prstGeom>
          <a:noFill/>
          <a:ln/>
          <a:effectLst/>
        </p:spPr>
      </p:pic>
      <p:pic>
        <p:nvPicPr>
          <p:cNvPr id="5" name="Grafik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01053" y="476672"/>
            <a:ext cx="8406983" cy="8640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81099" y="332656"/>
            <a:ext cx="8510076" cy="1143212"/>
          </a:xfrm>
          <a:prstGeom prst="rect">
            <a:avLst/>
          </a:prstGeom>
          <a:noFill/>
          <a:ln/>
          <a:effectLst/>
        </p:spPr>
      </p:pic>
      <p:pic>
        <p:nvPicPr>
          <p:cNvPr id="6" name="Grafik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46331" y="1700808"/>
            <a:ext cx="6324798" cy="2438476"/>
          </a:xfrm>
          <a:prstGeom prst="rect">
            <a:avLst/>
          </a:prstGeom>
          <a:noFill/>
          <a:ln/>
          <a:effectLst/>
        </p:spPr>
      </p:pic>
      <p:pic>
        <p:nvPicPr>
          <p:cNvPr id="7" name="Grafik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79512" y="4209266"/>
            <a:ext cx="8737110" cy="659894"/>
          </a:xfrm>
          <a:prstGeom prst="rect">
            <a:avLst/>
          </a:prstGeom>
        </p:spPr>
      </p:pic>
      <p:pic>
        <p:nvPicPr>
          <p:cNvPr id="9" name="Grafik 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649248" y="5013176"/>
            <a:ext cx="4342911" cy="58362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79494" y="3645025"/>
            <a:ext cx="8785010" cy="1082254"/>
          </a:xfrm>
          <a:prstGeom prst="rect">
            <a:avLst/>
          </a:prstGeom>
          <a:noFill/>
          <a:ln/>
          <a:effectLst/>
        </p:spPr>
      </p:pic>
      <p:pic>
        <p:nvPicPr>
          <p:cNvPr id="17" name="Grafik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67594" y="4822983"/>
            <a:ext cx="7315808" cy="838270"/>
          </a:xfrm>
          <a:prstGeom prst="rect">
            <a:avLst/>
          </a:prstGeom>
          <a:noFill/>
          <a:ln/>
          <a:effectLst/>
        </p:spPr>
      </p:pic>
      <p:pic>
        <p:nvPicPr>
          <p:cNvPr id="15" name="Grafik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87737" y="5760577"/>
            <a:ext cx="7192575" cy="980869"/>
          </a:xfrm>
          <a:prstGeom prst="rect">
            <a:avLst/>
          </a:prstGeom>
          <a:noFill/>
          <a:ln/>
          <a:effectLst/>
        </p:spPr>
      </p:pic>
      <p:pic>
        <p:nvPicPr>
          <p:cNvPr id="9" name="Grafik 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17853" y="332656"/>
            <a:ext cx="6298688" cy="1092707"/>
          </a:xfrm>
          <a:prstGeom prst="rect">
            <a:avLst/>
          </a:prstGeom>
          <a:noFill/>
          <a:ln/>
          <a:effectLst/>
        </p:spPr>
      </p:pic>
      <p:pic>
        <p:nvPicPr>
          <p:cNvPr id="12" name="Grafik 1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79756" y="1484783"/>
            <a:ext cx="8736620" cy="559279"/>
          </a:xfrm>
          <a:prstGeom prst="rect">
            <a:avLst/>
          </a:prstGeom>
          <a:noFill/>
          <a:ln/>
          <a:effectLst/>
        </p:spPr>
      </p:pic>
      <p:pic>
        <p:nvPicPr>
          <p:cNvPr id="16" name="Grafik 1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79512" y="2060848"/>
            <a:ext cx="8737110" cy="559310"/>
          </a:xfrm>
          <a:prstGeom prst="rect">
            <a:avLst/>
          </a:prstGeom>
        </p:spPr>
      </p:pic>
      <p:pic>
        <p:nvPicPr>
          <p:cNvPr id="20" name="Grafik 19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27076" y="2708918"/>
            <a:ext cx="8737167" cy="86411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5780" y="476672"/>
            <a:ext cx="8431820" cy="16763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6269" y="476672"/>
            <a:ext cx="8430840" cy="27930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6514" y="476672"/>
            <a:ext cx="8430349" cy="360647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6758" y="476672"/>
            <a:ext cx="8429859" cy="472303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7246" y="476672"/>
            <a:ext cx="8428879" cy="583912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50145" y="332656"/>
            <a:ext cx="8737233" cy="888507"/>
          </a:xfrm>
          <a:prstGeom prst="rect">
            <a:avLst/>
          </a:prstGeom>
          <a:noFill/>
          <a:ln/>
          <a:effectLst/>
        </p:spPr>
      </p:pic>
      <p:pic>
        <p:nvPicPr>
          <p:cNvPr id="7" name="Grafik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839102" y="1340766"/>
            <a:ext cx="5537560" cy="1219390"/>
          </a:xfrm>
          <a:prstGeom prst="rect">
            <a:avLst/>
          </a:prstGeom>
          <a:noFill/>
          <a:ln/>
          <a:effectLst/>
        </p:spPr>
      </p:pic>
      <p:pic>
        <p:nvPicPr>
          <p:cNvPr id="23" name="Grafik 2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28308" y="2616751"/>
            <a:ext cx="8736180" cy="812208"/>
          </a:xfrm>
          <a:prstGeom prst="rect">
            <a:avLst/>
          </a:prstGeom>
          <a:noFill/>
          <a:ln/>
          <a:effectLst/>
        </p:spPr>
      </p:pic>
      <p:pic>
        <p:nvPicPr>
          <p:cNvPr id="6" name="Grafik 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66275" y="3557723"/>
            <a:ext cx="5996003" cy="2896620"/>
          </a:xfrm>
          <a:prstGeom prst="rect">
            <a:avLst/>
          </a:prstGeom>
          <a:noFill/>
          <a:ln/>
          <a:effectLst/>
        </p:spPr>
      </p:pic>
      <p:pic>
        <p:nvPicPr>
          <p:cNvPr id="13" name="Grafik 1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88385" y="3501008"/>
            <a:ext cx="8931732" cy="247343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67544" y="727599"/>
            <a:ext cx="6299445" cy="1117225"/>
          </a:xfrm>
          <a:prstGeom prst="rect">
            <a:avLst/>
          </a:prstGeom>
          <a:noFill/>
          <a:ln/>
          <a:effectLst/>
        </p:spPr>
      </p:pic>
      <p:pic>
        <p:nvPicPr>
          <p:cNvPr id="9" name="Grafik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77399" y="1844824"/>
            <a:ext cx="6123154" cy="1092930"/>
          </a:xfrm>
          <a:prstGeom prst="rect">
            <a:avLst/>
          </a:prstGeom>
          <a:noFill/>
          <a:ln/>
          <a:effectLst/>
        </p:spPr>
      </p:pic>
      <p:pic>
        <p:nvPicPr>
          <p:cNvPr id="10" name="Grafik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39552" y="3068960"/>
            <a:ext cx="7316730" cy="1498406"/>
          </a:xfrm>
          <a:prstGeom prst="rect">
            <a:avLst/>
          </a:prstGeom>
          <a:noFill/>
          <a:ln/>
          <a:effectLst/>
        </p:spPr>
      </p:pic>
      <p:pic>
        <p:nvPicPr>
          <p:cNvPr id="14" name="Grafik 1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11560" y="4653136"/>
            <a:ext cx="6200450" cy="1981949"/>
          </a:xfrm>
          <a:prstGeom prst="rect">
            <a:avLst/>
          </a:prstGeom>
          <a:noFill/>
          <a:ln/>
          <a:effectLst/>
        </p:spPr>
      </p:pic>
      <p:pic>
        <p:nvPicPr>
          <p:cNvPr id="8" name="Grafik 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67544" y="188640"/>
            <a:ext cx="8001016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f Zur Erinnerung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9"/>
  <p:tag name="PICTUREFILESIZE" val="39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Der wesentliche Unterschied zur Herleitung der Schrödinger-Gleichung besteht in &#10;dem Unterschied zwischen dem Energie-Impulszusammenhang im nicht-\\relativistischen und &#10;relativistischem Fall: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4"/>
  <p:tag name="PICTUREFILESIZE" val="406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Anstelle von &#10;$$&#10;E({\un p})=\frac{{\un p}^2}{2m_0}+m_0\,c^2+V({\un r})&#10;$$&#10;gilt im relativistischen Fall:    &#10;\begin{eqnarray*}&#10;E({\un p},{\un r})=\underbrace{\sqrt{{\un p}^2\,c^2+m_0^2\,c^4}}_{=E_{kin}+&#10;m_0\,c^2}+V({\un r})\,,&#10;\end{eqnarray*}&#10;wo $c$ die Vakuum-Lichtgeschwindigkeit bezeichnet.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6"/>
  <p:tag name="PICTUREFILESIZE" val="6307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Beachte:&#10;\begin{eqnarray*}&#10;\sqrt{{\un p}^2\,c^2+m_0^2\,c^4}=&#10;m_0\,c^2\,\sqrt{1+\textstyle{\frac{{\un p}^2}{m^2_0c^2}}}\approx m_0c^2+\&#10;\frac{{\un p}^2}{2\,m_0}\,,&#10;\end{eqnarray*}&#10;wenn $\frac{{\textstyle\frac{{\un p}^2}{2\,m_0}}}{m_0c^2}\ll1$&#10;\end{document}&#10;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8"/>
  <p:tag name="PICTUREFILESIZE" val="4180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Ich betrachte dazu die Fourier-Transformierte von $\psi({\un r})$:&#10;$$&#10;C({\un k})=(2\pi)^{-\frac{3}{2}}\int\psi({\un r}')\,e^{-i{\un k}\cdot{\un r}'}\,d^3r'&#10;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8"/>
  <p:tag name="PICTUREFILESIZE" val="301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und ihre Umkehrung:&#10;$$&#10;\psi({\un r})=(2\pi)^{-\frac{3}{2}}\int C({\un k})\,e^{i{\un k}\cdot{\un r}}\,d^3k&#10;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1"/>
  <p:tag name="PICTUREFILESIZE" val="2355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Setzt man die obere Beziehung in die untere ein, dann ergibt sich:&#10;$$&#10;\psi({\un r})=\int \psi({\un r}')\,&#10;\underbrace{{\scriptstyle(2\pi)^{-3}}\,\int e^{i{\un k}\cdot({\un r}-{\un r}')}\,d^3k}_&#10;{=\delta({\un r}-{\un r}')}\,d^3r'&#10;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8"/>
  <p:tag name="PICTUREFILESIZE" val="398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Also :&#10;$$&#10;\delta({\un r}-{\un r}')={\scriptstyle(\frac{1}{2\pi})^{3}}&#10;\int e^{i{\un k}\cdot({\un r}-{\un r}')}\,d^3k&#10;$$&#10;oder nach Vertauschen der Koordinaten:&#10;$$&#10;\delta({\un k}-{\un k}')={\scriptstyle(\frac{1}{2\pi})^{3}}&#10;\int e^{i({\un k}-{\un k}')\cdot{\un r}}\,d^3r&#10;$$&#10;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4"/>
  <p:tag name="PICTUREFILESIZE" val="442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Für die weiteren Überlegungen muss man einen kleinen Umweg machen.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15"/>
  <p:tag name="PICTUREFILESIZE" val="144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Wegen&#10;\begin{eqnarray*}&#10;\nabla \psi({\un r},t)=\frac{1}{(2\,\pi)^{3/2}}\int i{\un k}\,C({\un k},t)\,e^{i\,{\un k}\cdot{\un r}}\,d^3k\qquad\qquad\qquad\\[0.2cm]&#10;\mbox{und}\quad \psi^{*}({\un r},t)\nabla \psi({\un r},t)=\int \int C^{*}({\un k}',t)\,C({\un k},t)\,\textstyle{\frac{i{\un k}}{(2\,\pi)^{3}}}e^{i(({\un k}-{\un k}')\cdot{\un r})}\,d^3k'\,d^3k&#10;\end{eqnarray*}&#10;ergibt sich mit Verwendung von $\int e^{i(({\un k}-{\un k}')\cdot{\un r})}d^3r=(2\pi)^3\delta({\un k}-{\un k}')$:&#10;\begin{eqnarray*}&#10;\int\psi^*({\un r},t)\,(-i\nabla)\;\psi({\un r},t)\,d^3r=&#10;\int C^{*}({\un k},t)\,&#10;{\un k}\;C({\un k},t)\,d^3k 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17"/>
  <p:tag name="PICTUREFILESIZE" val="992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Ganz analog erhält man:&#10;\begin{eqnarray*} &#10;\int\psi^{*}({\un r},t)\,\left(-\nabla^2\right)\,\psi({\un r},t)\,d^3r=&#10;\int C^{*}({\un k},t)\,{\un k}^2\,C({\un k},t)\,d^3k&#10;\,.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6"/>
  <p:tag name="PICTUREFILESIZE" val="302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\begin{enumerate}&#10;\item Die Herleitung der Schrödinger-Gleichung und der Dirac-Gleichung stützt sich auf die &#10;Existenz eines universellen Reservoirs an ``dunkler Energie'', mit dem jedes &#10;Elementarteilchen ständig fluktuativ Energie austauscht. &#10;\end{enumerate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1"/>
  <p:tag name="PICTUREFILESIZE" val="450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Also gilt im nicht-relativistischen Fall in alternativer Darstellung:&#10;$$&#10;\langle {\un p}\rangle =\int \psi^{*}({\un r},t)\hat{{\un p}}\;\psi({\un r},t)\,d^3r\,, &#10;\quad\left\langle \frac{{\un p}^2}{2\,m_0}\right\rangle =\int \psi^{*}({\un r},t)&#10;\left({\textstyle -\frac{\hbar^2}{2\,m_0}}\nabla^2\right)\;\psi({\un r},t)\,d^3r\,.&#10;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2"/>
  <p:tag name="PICTUREFILESIZE" val="4493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Es war&#10;\begin{eqnarray*}&#10;E({\un p},{\un r})=\sqrt{{\un p}^2\,c^2+m_0^2\,c^4}+V({\un r})\,,&#10;\end{eqnarray*}&#10;also&#10;$$&#10;\sqrt{{\un p}^2\,c^2+m_0^2\,c^4}=E_{kin}({\un k})+m_0\,c^2\quad&#10; \mbox{mit}\quad {\un p}=\hbar{\un k}\,.&#10;$$&#10;\end{document}&#10;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1"/>
  <p:tag name="PICTUREFILESIZE" val="4206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$$&#10;\langle {\un p}\rangle =\int \psi^{*}({\un r},t)\hat{{\un p}}\;\psi({\un r},t)\,d^3r\,, &#10;\quad\left\langle \frac{{\un p}^2}{2\,m_0}\right\rangle =\int \psi^{*}({\un r},t)&#10;\left({\textstyle -\frac{\hbar^2}{2\,m_0}}\nabla^2\right)\psi({\un r},t)\,d^3r\,.&#10;$$&#10;oder&#10;$$&#10;\langle {\un p}\rangle =\int C^{*}({\un k},t)\hbar\hat{{\un k}}\;C({\un k},t)\,d^3k\,, &#10;\quad\left\langle \frac{{\un p}^2}{2\,m_0}\right\rangle =\int C^{*}({\un k},t)&#10;\left({\textstyle \frac{\hbar^2}{2\,m_0}}{\un k}^2\right)C({\un k},t)\,d^3k\,.&#10;$$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4"/>
  <p:tag name="PICTUREFILESIZE" val="688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Ich schreibe nun den Ausdruck $E_{kin}({\un k})+m_0\,c^2$ um in der Form:\\[0.2cm]&#10;$E_{kin}({\un k})+m_0\,c^2=\hbar\,c\,&#10;\sqrt{\sum_{\mu=0}^3 k^2_{\mu}}\quad \mbox{mit} \quad&#10; p_{\mu}=\hbar\,k_{\mu}$ und $k_0=\frac{m_0\,c}{\hbar}$.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9"/>
  <p:tag name="PICTUREFILESIZE" val="357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$E_{kin}({\un k})+m_0\,c^2=\hbar\,c\,&#10;\sqrt{\sum_{\mu=0}^3 k^2_{\mu}}\quad \mbox{mit} \quad&#10; p_{\mu}=\hbar\,k_{\mu}$ und $k_0=\frac{m_0\,c}{\hbar}$.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8"/>
  <p:tag name="PICTUREFILESIZE" val="1938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Wenn ich die rechte Seite in der Form schreibe&#10;\begin{eqnarray*}&#10;\ul{\ul{H}}_0({\un k})=\hbar\,c\,\sum_{\mu=0}^3 \ul{\ul{\alpha}}_{\mu}\,k_{\mu}\,,&#10;\end{eqnarray*}&#10;{wo} $\ul{\ul{\alpha}}_{\mu}$ konstante dimensionlose 4$\times$4 &#10;Matrizen bezeichnet, dann musss&#10;$\ul{\ul{H}}_0({\un k})$ offenbar die Eigenschaft haben&#10;\begin{eqnarray*}&#10;\ul{\ul{H}}^2_0({\un k})&amp;=&amp;\hbar^2\,c^2\,\sum_{\mu=0}^3\,\sum_{\mu'=0}^3 &#10;k_{\mu}\,k_{\mu'}\,\delta_{\mu\mu'}\,\ul{\ul{1}}\\&#10;&amp;=&amp;\frac{\hbar^2\,c^2}{2}\,\sum_{\mu=0}^3\,\sum_{\mu'=0}^3&#10; k_{\mu}\,k_{\mu'}\,\left[\ul{\ul{\alpha}}_{\mu}\,\ul{\ul{\alpha}}_{\mu'}+\ul{\ul{\alpha}}_&#10;{\mu'}\,\ul{\ul{\alpha}}_{\mu}\right]\,.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4"/>
  <p:tag name="PICTUREFILESIZE" val="1111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Die Matrizen $\ul{\ul{\alpha}}_{\mu}$ müssen die Forderung erfüllen:&#10;    $$&#10;    \frac{1}{2}\,\left[\ul{\ul{\alpha}}_{\mu}\,\ul{\ul{\alpha}}_{\mu'}+\ul{\ul{\alpha}}_{\mu'}\,\ul{\ul{\alpha}}_{\mu}\right]=\delta_{\mu\mu'}\,\ul{\ul{1}}\,.&#10;    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6"/>
  <p:tag name="PICTUREFILESIZE" val="2423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Der Geniestreich von Dirac besteht nun darin, erkannt  zu haben, dass die &#10;folgenden 4 Matrizen genau diese Forderung erfüllen: &#10;\begin{eqnarray*}&#10;     \ul{\ul{\alpha}}_0=\left( \begin{array}{c c}&#10;      \ul{\ul{1}} &amp; \;\;\ul{\ul{0}} \\&#10;      \ul{\ul{0}} &amp; -\ul{\ul{1}}&#10;     \end{array} \right)\quad \mbox{and} \quad \ul{\ul{\alpha}}_{\mu}=\left( \begin{array}{c c}&#10;     \ul{\ul{0}} &amp; \ul{\ul{\sigma}}_{\mu} \\&#10;     \ul{\ul{\sigma}}_{\mu} &amp; \ul{\ul{0}}&#10;    \end{array} \right)\; \mbox{für} \; \mu=1,2,3\,.&#10;   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4"/>
  <p:tag name="PICTUREFILESIZE" val="5312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    $$&#10;    \frac{1}{2}\,\left[\ul{\ul{\alpha}}_{\mu}\,\ul{\ul{\alpha}}_{\mu'}+\ul{\ul{\alpha}}_{\mu'}\,\ul{\ul{\alpha}}_{\mu}\right]=\delta_{\mu\mu'}\,\ul{\ul{1}}\,.&#10;    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9"/>
  <p:tag name="PICTUREFILESIZE" val="78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Hier bezeichnet $\ul{\ul{\sigma}}_{\mu}$ 2$\times$2-Matrizen die mit den 3&#10; Pauli-Matrizen identisch sind:&#10;\begin{eqnarray*}&#10;\ul{\ul{\sigma}}_{\,x} = \left(&#10;\begin{array}{c c} 0 &amp; 1 \\ 1 &amp; 0  \end{array} \right) \quad&#10;\ul{\ul{\sigma}}_{\,y} = \left( \begin{array}{c c} 0 &amp; -i \\ i &amp; \quad 0&#10;\end{array} \right) \quad \ul{\ul{\sigma}}_{\,z} = \left(&#10;\begin{array}{c c} 1 &amp; \; \;0 \\ 0 &amp; -1  \end{array} \right)\,.&#10;\end{eqnarray*} 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0"/>
  <p:tag name="PICTUREFILESIZE" val="377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\begin{enumerate}&#10;\item Die Herleitung der Schrödinger-Gleichung und der Dirac-Gleichung stützt sich auf die &#10;Existenz eines universellen Reservoirs an ``dunkler Energie'', mit dem jedes &#10;Elementarteilchen ständig fluktuativ Energie austauscht. &#10; \item Dadurch führt jedes Elementarteilchen eine irreguläre Bewegung&#10; aus, die sich der klassischen Bewegung überlagert.&#10;\end{enumerate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2"/>
  <p:tag name="PICTUREFILESIZE" val="7535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Ähnlich wie bei den Pauli-Matrizen, die man üblicherweise zu einem Vektor &#10;$\vec{\sigma}$&#10;zusammenfasst, geht man hier vor und fasst die vier 4$\times$4-Matrizen &#10;$\ul{\ul{\alpha}}_{\mu}$ zu einem Vektor $\ul{\alpha}$ zusammen, so dass&#10;  $\ul{\ul{H}}_0({\un k})$ die Form erhält:&#10;   \begin{eqnarray*}&#10;   \ul{\ul{H}}_0({\un k})=c\,\ul{\alpha}\cdot \hbar{\un k}+\ul{\ul{\alpha}}_0\,m_0\,c^2\,.&#10;   \end{eqnarray*}&#10;\end{document}&#10;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6300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Die Durchführbarkeit dieser Linearisierung des Ausdrucks für die kinetische Energie &#10;macht eine Erweiterung der bisher betrachteten skalaren Wellenfunktion &#10;$\psi({\un r},t)$ zu einer Bi-Spinorfunktiom erforderlich:&#10;    \begin{eqnarray*}&#10;    \ul{\psi}({\un&#10;     r},t)=\left( \begin{array}{c}&#10;     \psi_{\uparrow}^1({\un r},t)\\&#10;     \psi_{\downarrow}^1({\un r},t)\\&#10;     \psi_{\uparrow}^2({\un r},t)\\&#10;     \psi_{\downarrow}^2({\un r},t)&#10;    \end{array} \right)\quad \mbox{and}\;\;\ul{\psi^{\dagger}}({\un&#10;    r},t)=\left(\psi_{\uparrow}^1({\un r},t),\psi_{\downarrow}^1&#10;({\un r},t),\psi_{\uparrow}^2({\un r},t),&#10;\psi_{\downarrow}^2({\un r},t)\right)^{\color{red}*}&#10;  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9064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Die Komponenten haben zu der nicht-relativistischen skalaren Wellenfunktion eine &#10;analoge Bedeutung:&#10;$$&#10;\psi^{(j)}_{\uparrow(\downarrow)}({\un r},t)=|\psi^{(j)}_{\uparrow(\downarrow)}&#10;({\un r},t)|\,e^{i\varphi^{(j)}_{\uparrow(\downarrow)}({\un r},t)}\,, \quad j=1,2\,.&#10;  $$ 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4518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Außerdem: Analog zum nicht-relativistischen Fall gilt:&#10;$$&#10;\rho({\un r},t)=\ul{\psi}^{\dagger}({\un r},t)\,\ul{\psi}({\un r},t)=&#10;|\psi_{\uparrow}^1({\un r},t)|^2+|\psi_{\downarrow}^1({\un r},t)|^2+&#10;|\psi_{\uparrow}^2({\un r},t)|^2+|\psi_{\uparrow}^2({\un r},t)|^2&#10;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3"/>
  <p:tag name="PICTUREFILESIZE" val="3239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und:&#10;$$&#10;\int\rho({\un r},t)\,d^3r=\int \ul{\psi}^{\dagger}({\un r},t)\,\ul{\psi}({\un r},t)\,d^3r=1&#10;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59"/>
  <p:tag name="PICTUREFILESIZE" val="1773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Führt man wieder eine Fourier-Transformation ein, so ergibt sich wie zuvor &#10;\begin{eqnarray*}&#10;&lt;{\un p}(t)&gt;=\int\ul{C}^{\dagger}({\un k},t)\,\hbar\,{\un k}\;\ul{C}({\un k},t)\,d^3k=&#10;\int\ul{\psi}^{\dagger}({\un r},t)\, \hat{{\un p}}\;\ul{\psi}({\un r},t)\,d^3r\,,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29"/>
  <p:tag name="PICTUREFILESIZE" val="3965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und man erhält entsprechend&#10;\begin{eqnarray*}&#10;\int\ul{C}^{\dagger}({\un k},t)\,\ul{\ul{H}}_{\,0}({\un k})\;\ul{C}({\un k},t)\,d^3k=&#10;\int\ul{\psi}^{\dagger}({\un r},t)\,\underbrace{[c\,\ul{\alpha}\cdot \hat{{\un p}}+&#10;\ul{\ul{\alpha}}_0\,m_0\,c^2]}_{\stackrel{\mbox{{\tiny def}}}{=}&#10;\ul{\ul{\hat{H}}}_{\,0}}\;\ul{\psi}({\un r},t)\,d^3r\,.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21"/>
  <p:tag name="PICTUREFILESIZE" val="4242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Ich bilde nun $\langle {\un v}\rangle$ gemäß&#10;\begin{eqnarray*}&#10;&lt;{\un v}&gt;=&lt;\nabla_{{\un p}}E({\un p})&gt;=&#10;\int\ul{C}^{\dagger}({\un k},t)\,\underbrace{[\hbar^{-1}\,&#10;\nabla_{{\un k}}{\ul{\ul H}}_{\,0}({\un k})]}_{=c\ul{\alpha}}\,\ul{C}({\un k},t)\,d^3k\,.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98"/>
  <p:tag name="PICTUREFILESIZE" val="3696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Also wird (anders als im nicht-relativistischen Fall):&#10;\begin{eqnarray*}&#10;&lt;{\un v}(t)&gt;=\int\ul{\psi}^{\dagger}({\un r},t)\,c\,\ul{\alpha}\;\ul{\psi}({\un r},t)\,d^3r\,,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1"/>
  <p:tag name="PICTUREFILESIZE" val="2823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aber nach wie vor:&#10;\begin{eqnarray*}&#10;&lt;{\un p}(t)&gt;=\int\ul{\psi}^{\dagger}({\un r},t)\,\hat{\un p}\;\ul{\psi}({\un r},t)\,d^3r\,.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7"/>
  <p:tag name="PICTUREFILESIZE" val="223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\begin{enumerate}&#10;\item Die Herleitung der Schrödinger-Gleichung und der Dirac-Gleichung stützt sich auf die &#10;Existenz eines universellen Reservoirs an ``dunkler Energie'', mit dem jedes &#10;Elementarteilchen ständig fluktuativ Energie austauscht. &#10; \item Dadurch führt jedes Elementarteilchen eine irreguläre Bewegung&#10; aus, die sich der klassischen Bewegung überlagert.&#10;\item Diese irreguläre Bewegung ähnelt der klassischen &#10;Brownschen Bewegung, ist aber in einer wichtigen Eigenschaft von dieser &#10;verschieden:  Sie ist dissipationsfrei!&#10;&#10;\end{enumerate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2"/>
  <p:tag name="PICTUREFILESIZE" val="11766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Aus der Form von $\ul{\ul{\hat{H}}}_0$: &#10;\begin{eqnarray*}&#10;\ul{\ul{\hat{H}}}_0=c\,\ul{\alpha}\cdot \hat{{\un p}}+&#10;\ul{\ul{\alpha}}_0\,m_0\,c^2&#10;\end{eqnarray*}&#10;erkennt man sofort, dass folgende Beziehung gilt:&#10;\begin{eqnarray*}&#10;\ul{\ul{\hat{H}}}_{\,0}\,{\un r}-{\un r}\,\ul{\ul{\hat{H}}}_{\,0}=-i\,c\,\hbar\,\ul{\alpha}\,.&#10;\end{eqnarray*} 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6"/>
  <p:tag name="PICTUREFILESIZE" val="4047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Sie entspricht der nicht-relativistischen Beziehung&#10;\begin{eqnarray*}&#10;\hat{H}_0\,{\un r}-{\un r}\,\hat{H}_0=&#10;-i\,\frac{\hbar}{m_0}\,\hat{{\un p}}\,.&#10;\end{eqnarray*} 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7"/>
  <p:tag name="PICTUREFILESIZE" val="2338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Alle weiteren Schritte sind jetzt völlig analog zu dem Vorgehen im &#10;nicht-\\relativistischem Fall: Man nutzt die Tatsache aus, dass man für &#10;$\langle {\un v}({\un r},t)\rangle$ zwei Darstellungen hat: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4036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2. Ehrenfestsches Theorem:&#10;\begin{eqnarray*}&#10;\langle{\un v}(t) \rangle=\frac{d}{d t}\,\langle{\un r}\,\rangle=&#10;\int \left[\dot{\ul{\psi}}^{\dagger}({\un r},t)\,{\un r}\,\ul{\psi}({\un r},t)+&#10;\ul{\psi}^{\dagger}({\un r},t)\,{\un r}\,&#10;\dot{\ul{\psi}}({\un r},t)\right]\,d^3r\,.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98"/>
  <p:tag name="PICTUREFILESIZE" val="3006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und:&#10;\begin{eqnarray*}&#10;&lt;{\un v}(t)&gt;=\int\ul{\psi}^{\dagger}({\un r},t)\,c\,\ul{\alpha}\;\ul{\psi}({\un r},t)\,d^3r\,.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1"/>
  <p:tag name="PICTUREFILESIZE" val="1982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Im Folgenden ist dieser Zusammenhang zu beachten:&#10;\begin{eqnarray*}&#10;\langle{\un v}(t) \rangle=\frac{d}{d t}\,\langle{\un r}\,\rangle=&#10;\int \left[\dot{\ul{\psi}}^{\dagger}({\un r},t)\,{\un r}\,\ul{\psi}({\un r},t)+&#10;\ul{\psi}^{\dagger}({\un r},t)\,{\un r}\,&#10;\dot{\ul{\psi}}({\un r},t)\right]\,d^3r\,.&#10;\end{eqnarray*}&#10;und&#10;\begin{eqnarray*}&#10;&lt;{\un v}(t)&gt;=\int\ul{\psi}^{\dagger}({\un r},t)\,c\,\ul{\alpha}\;\ul{\psi}({\un r},t)\,d^3r\,.&#10;\end{eqnarray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99"/>
  <p:tag name="PICTUREFILESIZE" val="5904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Also:&#10;\begin{eqnarray*}&#10;\int \left[\left(i\hbar\frac{\partial}{\partial t}\ul{\psi}^{\dagger}({\un r},t)\right)&#10;{\un r}\,\ul{\psi}({\un r},t)+&#10;\ul{\psi}^{\dagger}({\un r},t)\,{\un r}&#10;\left(i\hbar\frac{\partial}{\partial t}\ul{\psi}({\un r},t)\right)\right]d^3r=\\&#10;\int \ul{\psi}^{\dagger}({\un r},t)\,i\hbar\,c\,\ul{\alpha}\;\ul{\psi}({\un r},t)\,d^3r\,.&#10;\qquad\qquad\qquad\qquad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96"/>
  <p:tag name="PICTUREFILESIZE" val="4477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Subtrahiert man die untere Beziehung von der oberen und verwendet&#10;\begin{eqnarray*}&#10;\ul{\ul{\hat{H}}}_{\,0}\,{\un r}-{\un r}\,\ul{\ul{\hat{H}}}_{\,0}=-i\,c\,\hbar\,\ul{\alpha}\,,&#10;\end{eqnarray*} 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02"/>
  <p:tag name="PICTUREFILESIZE" val="2499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dann ergibt sich wieder in Analogie zum nicht-relativistischem Fall:&#10;\begin{eqnarray*}&#10;\int\left(\left[\hat{H}_0+i\hbar\,\frac{\partial}{\partial t}\right]\&#10;\ul{\psi}^{\dagger}({\un r},t)\right)\,{\un r}\,\ul{\psi}({\un r},t)\,d^3r-\nonumber \\&#10;\int\ul{\psi}^{\dagger}({\un r},t)\,{\un r}\,\left[\hat{H}_{0}-&#10;i\,\hbar\frac{\partial}{\partial t}\right]\,\ul{\psi}({\un r},t)\,d^3r=0\,.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94"/>
  <p:tag name="PICTUREFILESIZE" val="5301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Diese Gleichung gilt für jede Zeit $t$, wenn $\ul{\psi}({\un r},t)$ der folgenden&#10; Gleichung genügt:&#10;\begin{eqnarray*}&#10;\left[\widehat{H}_0-i\,\hbar\frac{\partial}{\partial t}\right]\,\ul{\psi}({\un r},t)=&#10;-F({\un r})\,\ul{\psi}({\un r},t)\,,&#10;\end{eqnarray*}&#10;wo $F({\un r})$ eine noch zu bestimmende skalare reellwertige Funktion ist.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4"/>
  <p:tag name="PICTUREFILESIZE" val="569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\begin{enumerate}&#10;\item Die Herleitung der Schrödinger-Gleichung und der Dirac-Gleichung stützt sich auf die &#10;Existenz eines universellen Reservoirs an ``dunkler Energie'', mit dem jedes &#10;Elementarteilchen ständig fluktuativ Energie austauscht. &#10; \item Dadurch führt jedes Elementarteilchen eine irreguläre Bewegung&#10; aus, die sich der klassischen Bewegung überlagert.&#10;\item Diese irreguläre Bewegung ähnelt der klassischen &#10;Brownschen Bewegung, die sich aber in einer Eigenschaft von dieser &#10;unterscheidet:  Sie ist dissipationsfrei!&#10;\item Die Ensemble-Beschreibung des betrachteten Teilchens führt auf ein Feld &#10;${\un v}({\un r},t)$ seiner Geschwindigkeit.  &#10;&#10;\end{enumerate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2"/>
  <p:tag name="PICTUREFILESIZE" val="14544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Entsprechend gilt:&#10;\begin{eqnarray*}&#10;\left[\widehat{H}_0+i\,\hbar\frac{\partial}{\partial t}\right]\,\ul{\psi}^{\dagger}({\un r},t)=&#10;-F({\un r})\,\ul{\psi}^{\dagger}({\un r},t)\,.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9"/>
  <p:tag name="PICTUREFILESIZE" val="243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Was nun Ehrenfests 1. Theorem betrifft, so bringt dieses die  Newtonsche &#10;Bewegungsgleichung ins Spiel: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4"/>
  <p:tag name="PICTUREFILESIZE" val="2623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\begin{eqnarray*}&#10;\langle {\un F}\,\rangle=-\int\ul{\psi}^{\dagger}({\un r},t)\,\nabla V({\un r})\,&#10;\ul{\psi}({\un r},t)\,d^3r&#10;\stackrel{partielle \,Integr.}{=} \int\left[\nabla\ul{\psi}^{\dagger}({\un r},t)\right]&#10;V({\un r})\,\ul{\psi}({\un r},t)\,d^3r+\nonumber\\&#10;\int \ul{\psi}^{\dagger}({\un r},t)\,V({\un r})\,\nabla\ul{\psi}({\un r},t)\,d^3r\,.\qquad\qquad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66"/>
  <p:tag name="PICTUREFILESIZE" val="4277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Nun war&#10;\begin{eqnarray*}&#10;\langle{\un p}(t)\rangle=\int\ul{C}^{\dagger}({\un k},t)\,\hbar\,{\un k}\;\ul{C}({\un k},t)\,d^3k=&#10;\int\ul{\psi}^{\dagger}({\un r},t)\, \hat{{\un p}}\;\ul{\psi}({\un r},t)\,d^3r\,,&#10;\end{eqnarray*}&#10;also lässt sich $\frac{d}{d t}\,\langle{\un p}(t)\rangle$ schreiben in der Form:&#10;\begin{eqnarray*}&#10;\frac{d}{d t}\,\langle {\un p}\rangle=\int \left(-i\hbar\frac{\partial}{\partial t}\,&#10;\ul{\psi}^{\dagger}\right)\nabla\ul{\psi}\,d^3r+&#10;\underbrace{\int\ul{\psi}^{\dagger}\,\nabla\left(-i\hbar\frac{\partial  }{\partial t}\,&#10;\ul{\psi}\right)\,d^3r}_{=-\int \nabla \ul{\psi}^{\dagger}&#10;\left(-i\hbar \frac{\partial}{\partial t}\ul{\psi}\right)\,d^3r}\,.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94"/>
  <p:tag name="PICTUREFILESIZE" val="8110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Das Ehrenfestsche Theorem $\langle{\un F}\rangle- \langle\dot{\un p}\rangle=0$&#10; lässt sich also in der Form schreiben:&#10;\begin{eqnarray*}&#10;\int\left(\nabla \ul{\psi}^{\dagger}\right)\,\left\{V-i\hbar\frac{\partial}{\partial t}\right\}\,&#10;\ul{\psi}\,d^3r+\int\left[\left(+i\hbar\frac{\partial}{\partial t}\ul{\psi}^{\dagger}\right)&#10;\nabla \ul{\psi}+\ul{\psi}^{\dagger}\,V\,\nabla\ul{\psi}\right]\,d^3r=0\,.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3"/>
  <p:tag name="PICTUREFILESIZE" val="4545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Wiederholt von vorangehender Folie:&#10;\begin{eqnarray*}&#10;\int\left(\nabla \ul{\psi}^{\dagger}\right)\,\left\{V-i\hbar\frac{\partial}{\partial t}\right\}\,&#10;\ul{\psi}\,d^3r+\int\left[\left(+i\hbar\frac{\partial}{\partial t}\ul{\psi}^{\dagger}\right)&#10;\nabla \ul{\psi}+\ul{\psi}^{\dagger}\,V\,\nabla\ul{\psi}\right]\,d^3r=0\,.&#10;\;\mbox{{\color{red}{\LARGE *}}}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5"/>
  <p:tag name="PICTUREFILESIZE" val="3963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Es war:&#10;\begin{eqnarray*}&#10;\left[\widehat{H}_0-i\,\hbar\frac{\partial}{\partial t}\right]\,\ul{\psi}({\un r},t)=&#10;-F({\un r})\,\ul{\psi}({\un r},t)\,&#10;\end{eqnarray*}&#10;und&#10;\begin{eqnarray*}&#10;\left[\widehat{H}_0+i\,\hbar\frac{\partial}{\partial t}\right]\,\ul{\psi}^{\dagger}({\un r},t)&#10;=-F({\un r})\,\ul{\psi}^{\dagger}({\un r},t)\,.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9"/>
  <p:tag name="PICTUREFILESIZE" val="4445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Eliminiert man mit Hilfe dieser Gleichungen die Zeitableitungen in der oberen &#10;Glg. {\color{red}{\LARGE *}}, dann ergibt sich: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4"/>
  <p:tag name="PICTUREFILESIZE" val="2605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\begin{eqnarray*}&#10;\int\nabla\rho({\un r},t)\{V({\un r})-F({\un r})\}\,d^3r=0 \quad \forall\, t\,.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1"/>
  <p:tag name="PICTUREFILESIZE" val="1303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Führt man also in dieser Zeitspanne ein kleines, weitgehend beliebiges &#10; Störpotential $ \delta V({\un r})$ ein, so dass sich ein neues Potential &#10;$V'({\un r})= V({\un r})+\delta V({\un r})$ ergibt, &#10;dann wird man die Wahrscheinlichkeitsdichte $\rho({\un r},t)$, und ihren  &#10;Gradienten als praktisch unverändert betrachten dürfen.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57"/>
  <p:tag name="PICTUREFILESIZE" val="613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\begin{enumerate}&#10;\item Die Herleitung der Schrödinger-Gleichung und der Dirac-Gleichung stützt sich auf die &#10;Existenz eines universellen Reservoirs an ``dunkler Energie'', mit dem jedes &#10;Elementarteilchen ständig fluktuativ Energie austauscht. &#10; \item Dadurch führt jedes Elementarteilchen eine irreguläre Bewegung&#10; aus, die sich der klassischen Bewegung überlagert.&#10;\item Diese irreguläre Bewegung ähnelt der klassischen &#10;Brownschen Bewegung, die sich aber in einer Eigenschaft von dieser &#10;unterscheidet:  Sie ist dissipationsfrei!&#10;\item Die Ensemble-Beschreibung des betrachteten Teilchens führt auf ein Feld &#10;${\un v}({\un r},t)$ seiner Geschwindigkeit.  &#10;\item Die Abwesenheit von Dissipation bewirkt, dass dieses &#10;Geschwindigkeitsfeld  wie bei einer idealen Flüssigkeit &#10;wirbelfrei ist $(rot\, {\un v}({\un r},t)\equiv 0)$ bis auf Wirbellinien, deren Wirbelstärke &#10;ganze Vielfache  von $\hbar$ beträgt. &#10;&#10;\end{enumerate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2"/>
  <p:tag name="PICTUREFILESIZE" val="19708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Dies bedeutet, dass $F({\un r})$ ohne Einschränkung der Allgemeinheit &#10;$$&#10;F({\un r})\equiv V'({\un r})=V({\un r})+\delta V({\un r})\quad&#10;\mbox{gesetzt werden kann}\,,&#10;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8"/>
  <p:tag name="PICTUREFILESIZE" val="3078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und es ergibt sich die zeitabhängige Dirac-Gleichung:&#10;\begin{eqnarray*}&#10;\left[\widehat{H}_0+V({\un r})\right]\,\ul{\psi}({\un r},t)= &#10;i\,\hbar\frac{\partial}{\partial t}\,\ul{\psi}({\un r},t) \quad \mbox{mit}\quad &#10;\ul{\ul{\hat{H}}}_0=c\,\ul{\alpha}\cdot \hat{{\un p}}+&#10;\ul{\ul{\alpha}}_0\,m_0\,c^2\,.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08"/>
  <p:tag name="PICTUREFILESIZE" val="3546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Wiederholt von vorangehender Folie: &#10;\begin{eqnarray*}&#10;\int\nabla\rho({\un r},t)\{V({\un r})-F({\un r})\}\,d^3r=0 \quad \forall\, t\,.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8"/>
  <p:tag name="PICTUREFILESIZE" val="2627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Zeitliche Veränderungen von $\ul{\psi}({\un r},t)$, die einem zeitveränderlichen Potential folgen, setzen hinreichend langsame Potentialänderungen voraus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4"/>
  <p:tag name="PICTUREFILESIZE" val="3102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Bei schnelleren Änderungen des Potentials folgt die Wellenfunktion nicht mehr adiabatisch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4"/>
  <p:tag name="PICTUREFILESIZE" val="2244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Im Folgenden betrachte ich eine solche Änderung für  die Zeitspanne \\&#10;$t_0&lt;t\ll t_0+T$, wo $T$ die ``Einstellzeit'' der Wahrscheinlichkeitsdichte bezeichnet.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4"/>
  <p:tag name="PICTUREFILESIZE" val="364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\begin{enumerate}&#10;\item Die Herleitung der Schrödinger-Gleichung und der Dirac-.Gleichung stützt sich auf die &#10;Existenz eines universellen Reservoirs an ``dunkler Energie'', mit dem jedes &#10;Elementarteilchen ständig fluktuativ Energie austauscht. &#10; \item Dadurch führt jedes Elementarteilchen eine irreguläre Bewegung&#10; aus, die sich der klassischen Bewegung überlagert.&#10;\item Diese irreguläre Bewegung ähnelt der klassischen &#10;Brownschen Bewegung, die sich aber in einer Eigenschaft von dieser &#10;unterscheidet:  Sie ist dissipationsfrei!&#10;\item Die Ensemble-Beschreibung des betrachteten Teilchens führt auf ein Feld &#10;${\un v}({\un r},t)$ seiner Geschwindigkeit. Sie ist also ein Mittel über das Ensemble. &#10;\item Die Abwesenheit von Dissipation bewirkt, dass dieses &#10;Geschwindigkeitsfeld  wie bei einer idealen Flüssigkeit &#10;wirbelfrei ist $(rot\, {\un v}({\un r},t)\equiv 0)$ bis auf Wirbellinien, deren Wirbelstärke &#10;ganze Vielfache  von $\hbar$ beträgt. &#10;\item Der fluktuative Energieaustausch mit der ``dunklen Energie‘‘ hat zur Folge, dass &#10;das Ensemble des betrachteten Einteilchensystems im Ortsraum eine &#10;Verteilung $\rho({\un r},t)$ bildet.&#10;&#10;&#10;\end{enumerate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2"/>
  <p:tag name="PICTUREFILESIZE" val="246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7. Der Bezug zur Newtonschen Mechanik wird hergestellt durch die Forderung, &#10;dass die Erwartungswerte von Impulsänderung und Geschwindigkeit, die mit &#10;$\rho({\un r},t)$ gebildet werden,  die Ehrenfestschen Theoreme erfüllen sollen: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4"/>
  <p:tag name="PICTUREFILESIZE" val="489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ansinew]{inputenc}&#10;\usepackage{color}&#10;\usepackage{bm}&#10;\newcommand{\un}{\bm}&#10;\newcommand{\bea}{\begin{eqnarray*}\jot9pt}      % besser&#10;\newcommand{\eea}{\end{eqnarray*}}               % dito&#10;\newcommand{\beno}{\begin{eqnarray*}\jot9pt}    % dito&#10;\newcommand{\eeno}{\end{eqnarray*}}&#10;\newcommand{\ul}[1]{\underline{#1}}             % ist so lang sonst&#10;\newcommand{\ol}[1]{\overline{#1}}&#10;\setlength{\parindent}{0.0 cm}&#10;\begin{document}&#10;\begin{eqnarray*}&#10;&lt;{\un v}&gt;=\frac{d}{dt}\,&lt;{\un r}&gt;=\int \dot{\rho}({\un r},t)\,{\un r}\,d^3r&#10;=&lt;\nabla_{{\un p}}E({\un p})&gt;\\ &#10;\mbox{und}\quad\frac{d}{dt}&lt;{\un p}&gt;=&lt;{\un F}&gt;=&lt;-\nabla V&gt; \,.\qquad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8"/>
  <p:tag name="PICTUREFILESIZE" val="28458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Bildschirmpräsentation (4:3)</PresentationFormat>
  <Paragraphs>8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Larissa-Design</vt:lpstr>
      <vt:lpstr>Erhellendes zur Dirac-Gleichung (Teil 3)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Lothar</dc:creator>
  <cp:lastModifiedBy>Lothar</cp:lastModifiedBy>
  <cp:revision>91</cp:revision>
  <dcterms:created xsi:type="dcterms:W3CDTF">2019-05-30T13:20:04Z</dcterms:created>
  <dcterms:modified xsi:type="dcterms:W3CDTF">2019-07-18T14:43:45Z</dcterms:modified>
</cp:coreProperties>
</file>