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9" r:id="rId3"/>
  </p:sldMasterIdLst>
  <p:sldIdLst>
    <p:sldId id="288" r:id="rId4"/>
    <p:sldId id="267" r:id="rId5"/>
    <p:sldId id="292" r:id="rId6"/>
    <p:sldId id="291" r:id="rId7"/>
    <p:sldId id="257" r:id="rId8"/>
    <p:sldId id="290" r:id="rId9"/>
    <p:sldId id="258" r:id="rId10"/>
    <p:sldId id="259" r:id="rId11"/>
    <p:sldId id="260" r:id="rId12"/>
    <p:sldId id="261" r:id="rId13"/>
    <p:sldId id="293" r:id="rId14"/>
    <p:sldId id="262" r:id="rId15"/>
    <p:sldId id="263" r:id="rId16"/>
    <p:sldId id="268" r:id="rId17"/>
    <p:sldId id="265" r:id="rId18"/>
    <p:sldId id="274" r:id="rId19"/>
    <p:sldId id="275" r:id="rId20"/>
    <p:sldId id="279" r:id="rId21"/>
    <p:sldId id="276" r:id="rId22"/>
    <p:sldId id="282" r:id="rId23"/>
    <p:sldId id="287" r:id="rId24"/>
    <p:sldId id="283" r:id="rId25"/>
    <p:sldId id="284" r:id="rId26"/>
    <p:sldId id="285" r:id="rId27"/>
    <p:sldId id="286" r:id="rId28"/>
    <p:sldId id="271" r:id="rId29"/>
    <p:sldId id="272" r:id="rId30"/>
    <p:sldId id="273" r:id="rId3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402" y="38"/>
      </p:cViewPr>
      <p:guideLst>
        <p:guide orient="horz" pos="2160"/>
        <p:guide pos="2880"/>
      </p:guideLst>
    </p:cSldViewPr>
  </p:slideViewPr>
  <p:notesTextViewPr>
    <p:cViewPr>
      <p:scale>
        <a:sx n="1" d="1"/>
        <a:sy n="1" d="1"/>
      </p:scale>
      <p:origin x="0" y="0"/>
    </p:cViewPr>
  </p:notesTextViewPr>
  <p:sorterViewPr>
    <p:cViewPr>
      <p:scale>
        <a:sx n="100" d="100"/>
        <a:sy n="100" d="100"/>
      </p:scale>
      <p:origin x="0" y="2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s>
</file>

<file path=ppt/slideLayouts/_rels/slideLayout1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jpeg"/><Relationship Id="rId5" Type="http://schemas.openxmlformats.org/officeDocument/2006/relationships/slideMaster" Target="../slideMasters/slideMaster3.xml"/><Relationship Id="rId4"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8" name="Picture 2" descr="G:\Eigene Dokumente\10 Verschiedenes\Weihnachtsgeschenk Papa 2010\110211 ASE Logo_neu.jpg"/>
          <p:cNvPicPr>
            <a:picLocks noChangeAspect="1" noChangeArrowheads="1"/>
          </p:cNvPicPr>
          <p:nvPr userDrawn="1"/>
        </p:nvPicPr>
        <p:blipFill>
          <a:blip r:embed="rId2" cstate="print"/>
          <a:srcRect/>
          <a:stretch>
            <a:fillRect/>
          </a:stretch>
        </p:blipFill>
        <p:spPr bwMode="auto">
          <a:xfrm>
            <a:off x="539553" y="620688"/>
            <a:ext cx="2880320" cy="1302658"/>
          </a:xfrm>
          <a:prstGeom prst="rect">
            <a:avLst/>
          </a:prstGeom>
          <a:noFill/>
        </p:spPr>
      </p:pic>
      <p:sp>
        <p:nvSpPr>
          <p:cNvPr id="2" name="Titel 1"/>
          <p:cNvSpPr>
            <a:spLocks noGrp="1"/>
          </p:cNvSpPr>
          <p:nvPr>
            <p:ph type="ctrTitle"/>
          </p:nvPr>
        </p:nvSpPr>
        <p:spPr>
          <a:xfrm>
            <a:off x="539553" y="2306714"/>
            <a:ext cx="8136904" cy="1200329"/>
          </a:xfrm>
        </p:spPr>
        <p:txBody>
          <a:bodyPr anchor="b" anchorCtr="0">
            <a:spAutoFit/>
          </a:bodyPr>
          <a:lstStyle>
            <a:lvl1pPr>
              <a:defRPr sz="3600" b="1"/>
            </a:lvl1pPr>
          </a:lstStyle>
          <a:p>
            <a:r>
              <a:rPr lang="de-DE" smtClean="0"/>
              <a:t>Titelmasterformat durch Klicken bearbeiten</a:t>
            </a:r>
            <a:endParaRPr lang="de-DE" dirty="0"/>
          </a:p>
        </p:txBody>
      </p:sp>
      <p:sp>
        <p:nvSpPr>
          <p:cNvPr id="3" name="Untertitel 2"/>
          <p:cNvSpPr>
            <a:spLocks noGrp="1"/>
          </p:cNvSpPr>
          <p:nvPr>
            <p:ph type="subTitle" idx="1"/>
          </p:nvPr>
        </p:nvSpPr>
        <p:spPr>
          <a:xfrm>
            <a:off x="539553" y="3527208"/>
            <a:ext cx="8136904" cy="1077218"/>
          </a:xfrm>
        </p:spPr>
        <p:txBody>
          <a:bodyPr>
            <a:spAutoFit/>
          </a:bodyPr>
          <a:lstStyle>
            <a:lvl1pPr marL="0" indent="0" algn="l">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18" name="Textfeld 17"/>
          <p:cNvSpPr txBox="1"/>
          <p:nvPr userDrawn="1"/>
        </p:nvSpPr>
        <p:spPr>
          <a:xfrm>
            <a:off x="3635896" y="1368583"/>
            <a:ext cx="4621778" cy="646331"/>
          </a:xfrm>
          <a:prstGeom prst="rect">
            <a:avLst/>
          </a:prstGeom>
          <a:noFill/>
        </p:spPr>
        <p:txBody>
          <a:bodyPr wrap="none" rtlCol="0">
            <a:spAutoFit/>
          </a:bodyPr>
          <a:lstStyle/>
          <a:p>
            <a:r>
              <a:rPr lang="de-DE" sz="3600" b="1" dirty="0">
                <a:solidFill>
                  <a:srgbClr val="4F81BD">
                    <a:lumMod val="50000"/>
                  </a:srgbClr>
                </a:solidFill>
              </a:rPr>
              <a:t>Applied Solar Expertise</a:t>
            </a:r>
          </a:p>
        </p:txBody>
      </p:sp>
      <p:sp>
        <p:nvSpPr>
          <p:cNvPr id="4" name="Textfeld 3"/>
          <p:cNvSpPr txBox="1"/>
          <p:nvPr userDrawn="1"/>
        </p:nvSpPr>
        <p:spPr>
          <a:xfrm>
            <a:off x="539554" y="4789018"/>
            <a:ext cx="5902963" cy="2031325"/>
          </a:xfrm>
          <a:prstGeom prst="rect">
            <a:avLst/>
          </a:prstGeom>
          <a:noFill/>
        </p:spPr>
        <p:txBody>
          <a:bodyPr wrap="none" rtlCol="0">
            <a:spAutoFit/>
          </a:bodyPr>
          <a:lstStyle/>
          <a:p>
            <a:r>
              <a:rPr lang="de-DE" b="1" dirty="0">
                <a:solidFill>
                  <a:prstClr val="black"/>
                </a:solidFill>
              </a:rPr>
              <a:t>Dr. Winfried Hoffmann –  </a:t>
            </a:r>
            <a:r>
              <a:rPr lang="de-DE" b="1" dirty="0">
                <a:solidFill>
                  <a:srgbClr val="4F81BD">
                    <a:lumMod val="50000"/>
                  </a:srgbClr>
                </a:solidFill>
              </a:rPr>
              <a:t>ASE</a:t>
            </a:r>
          </a:p>
          <a:p>
            <a:pPr>
              <a:defRPr/>
            </a:pPr>
            <a:r>
              <a:rPr lang="de-DE" dirty="0" err="1">
                <a:solidFill>
                  <a:prstClr val="black"/>
                </a:solidFill>
              </a:rPr>
              <a:t>President</a:t>
            </a:r>
            <a:r>
              <a:rPr lang="de-DE" dirty="0">
                <a:solidFill>
                  <a:prstClr val="black"/>
                </a:solidFill>
              </a:rPr>
              <a:t> EPIA</a:t>
            </a:r>
          </a:p>
          <a:p>
            <a:r>
              <a:rPr lang="de-DE" dirty="0">
                <a:solidFill>
                  <a:prstClr val="black"/>
                </a:solidFill>
              </a:rPr>
              <a:t>Member </a:t>
            </a:r>
            <a:r>
              <a:rPr lang="de-DE" dirty="0" err="1">
                <a:solidFill>
                  <a:prstClr val="black"/>
                </a:solidFill>
              </a:rPr>
              <a:t>of</a:t>
            </a:r>
            <a:r>
              <a:rPr lang="de-DE" dirty="0">
                <a:solidFill>
                  <a:prstClr val="black"/>
                </a:solidFill>
              </a:rPr>
              <a:t> </a:t>
            </a:r>
            <a:r>
              <a:rPr lang="de-DE" dirty="0" err="1">
                <a:solidFill>
                  <a:prstClr val="black"/>
                </a:solidFill>
              </a:rPr>
              <a:t>supervisory</a:t>
            </a:r>
            <a:r>
              <a:rPr lang="de-DE" dirty="0">
                <a:solidFill>
                  <a:prstClr val="black"/>
                </a:solidFill>
              </a:rPr>
              <a:t> </a:t>
            </a:r>
            <a:r>
              <a:rPr lang="de-DE" dirty="0" err="1">
                <a:solidFill>
                  <a:prstClr val="black"/>
                </a:solidFill>
              </a:rPr>
              <a:t>board</a:t>
            </a:r>
            <a:r>
              <a:rPr lang="de-DE" dirty="0">
                <a:solidFill>
                  <a:prstClr val="black"/>
                </a:solidFill>
              </a:rPr>
              <a:t> SMA Solar Technology AG </a:t>
            </a:r>
            <a:r>
              <a:rPr lang="de-DE" dirty="0" err="1">
                <a:solidFill>
                  <a:prstClr val="black"/>
                </a:solidFill>
              </a:rPr>
              <a:t>and</a:t>
            </a:r>
            <a:r>
              <a:rPr lang="de-DE" dirty="0">
                <a:solidFill>
                  <a:prstClr val="black"/>
                </a:solidFill>
              </a:rPr>
              <a:t> </a:t>
            </a:r>
            <a:br>
              <a:rPr lang="de-DE" dirty="0">
                <a:solidFill>
                  <a:prstClr val="black"/>
                </a:solidFill>
              </a:rPr>
            </a:br>
            <a:r>
              <a:rPr lang="de-DE" dirty="0" err="1">
                <a:solidFill>
                  <a:prstClr val="black"/>
                </a:solidFill>
              </a:rPr>
              <a:t>management</a:t>
            </a:r>
            <a:r>
              <a:rPr lang="de-DE" dirty="0">
                <a:solidFill>
                  <a:prstClr val="black"/>
                </a:solidFill>
              </a:rPr>
              <a:t> </a:t>
            </a:r>
            <a:r>
              <a:rPr lang="de-DE" dirty="0" err="1">
                <a:solidFill>
                  <a:prstClr val="black"/>
                </a:solidFill>
              </a:rPr>
              <a:t>representative</a:t>
            </a:r>
            <a:r>
              <a:rPr lang="de-DE" dirty="0">
                <a:solidFill>
                  <a:prstClr val="black"/>
                </a:solidFill>
              </a:rPr>
              <a:t> </a:t>
            </a:r>
            <a:r>
              <a:rPr lang="de-DE" dirty="0" err="1">
                <a:solidFill>
                  <a:prstClr val="black"/>
                </a:solidFill>
              </a:rPr>
              <a:t>to</a:t>
            </a:r>
            <a:r>
              <a:rPr lang="de-DE" dirty="0">
                <a:solidFill>
                  <a:prstClr val="black"/>
                </a:solidFill>
              </a:rPr>
              <a:t> </a:t>
            </a:r>
            <a:r>
              <a:rPr lang="de-DE" dirty="0" err="1">
                <a:solidFill>
                  <a:prstClr val="black"/>
                </a:solidFill>
              </a:rPr>
              <a:t>the</a:t>
            </a:r>
            <a:r>
              <a:rPr lang="de-DE" dirty="0">
                <a:solidFill>
                  <a:prstClr val="black"/>
                </a:solidFill>
              </a:rPr>
              <a:t> EPIA</a:t>
            </a:r>
            <a:br>
              <a:rPr lang="de-DE" dirty="0">
                <a:solidFill>
                  <a:prstClr val="black"/>
                </a:solidFill>
              </a:rPr>
            </a:br>
            <a:r>
              <a:rPr lang="de-DE" dirty="0">
                <a:solidFill>
                  <a:prstClr val="black"/>
                </a:solidFill>
              </a:rPr>
              <a:t>Chairman </a:t>
            </a:r>
            <a:r>
              <a:rPr lang="de-DE" dirty="0" err="1">
                <a:solidFill>
                  <a:prstClr val="black"/>
                </a:solidFill>
              </a:rPr>
              <a:t>of</a:t>
            </a:r>
            <a:r>
              <a:rPr lang="de-DE" dirty="0">
                <a:solidFill>
                  <a:prstClr val="black"/>
                </a:solidFill>
              </a:rPr>
              <a:t> </a:t>
            </a:r>
            <a:r>
              <a:rPr lang="de-DE" dirty="0" err="1">
                <a:solidFill>
                  <a:prstClr val="black"/>
                </a:solidFill>
              </a:rPr>
              <a:t>the</a:t>
            </a:r>
            <a:r>
              <a:rPr lang="de-DE" dirty="0">
                <a:solidFill>
                  <a:prstClr val="black"/>
                </a:solidFill>
              </a:rPr>
              <a:t> </a:t>
            </a:r>
            <a:r>
              <a:rPr lang="de-DE" dirty="0" err="1">
                <a:solidFill>
                  <a:prstClr val="black"/>
                </a:solidFill>
              </a:rPr>
              <a:t>supervisory</a:t>
            </a:r>
            <a:r>
              <a:rPr lang="de-DE" dirty="0">
                <a:solidFill>
                  <a:prstClr val="black"/>
                </a:solidFill>
              </a:rPr>
              <a:t> </a:t>
            </a:r>
            <a:r>
              <a:rPr lang="de-DE" dirty="0" err="1">
                <a:solidFill>
                  <a:prstClr val="black"/>
                </a:solidFill>
              </a:rPr>
              <a:t>board</a:t>
            </a:r>
            <a:r>
              <a:rPr lang="de-DE" dirty="0">
                <a:solidFill>
                  <a:prstClr val="black"/>
                </a:solidFill>
              </a:rPr>
              <a:t> Solarfabrik AG</a:t>
            </a:r>
          </a:p>
          <a:p>
            <a:r>
              <a:rPr lang="de-DE" dirty="0">
                <a:solidFill>
                  <a:prstClr val="black"/>
                </a:solidFill>
              </a:rPr>
              <a:t>Member </a:t>
            </a:r>
            <a:r>
              <a:rPr lang="de-DE" dirty="0" err="1">
                <a:solidFill>
                  <a:prstClr val="black"/>
                </a:solidFill>
              </a:rPr>
              <a:t>of</a:t>
            </a:r>
            <a:r>
              <a:rPr lang="de-DE" dirty="0">
                <a:solidFill>
                  <a:prstClr val="black"/>
                </a:solidFill>
              </a:rPr>
              <a:t> Scientific Board </a:t>
            </a:r>
            <a:r>
              <a:rPr lang="de-DE" dirty="0" err="1">
                <a:solidFill>
                  <a:prstClr val="black"/>
                </a:solidFill>
              </a:rPr>
              <a:t>of</a:t>
            </a:r>
            <a:r>
              <a:rPr lang="de-DE" dirty="0">
                <a:solidFill>
                  <a:prstClr val="black"/>
                </a:solidFill>
              </a:rPr>
              <a:t> </a:t>
            </a:r>
            <a:r>
              <a:rPr lang="de-DE" dirty="0" err="1">
                <a:solidFill>
                  <a:prstClr val="black"/>
                </a:solidFill>
              </a:rPr>
              <a:t>FhG</a:t>
            </a:r>
            <a:r>
              <a:rPr lang="de-DE" dirty="0">
                <a:solidFill>
                  <a:prstClr val="black"/>
                </a:solidFill>
              </a:rPr>
              <a:t>-ISE </a:t>
            </a:r>
            <a:r>
              <a:rPr lang="de-DE" dirty="0" err="1">
                <a:solidFill>
                  <a:prstClr val="black"/>
                </a:solidFill>
              </a:rPr>
              <a:t>and</a:t>
            </a:r>
            <a:r>
              <a:rPr lang="de-DE" dirty="0">
                <a:solidFill>
                  <a:prstClr val="black"/>
                </a:solidFill>
              </a:rPr>
              <a:t> NEXT </a:t>
            </a:r>
            <a:r>
              <a:rPr lang="de-DE" dirty="0" err="1">
                <a:solidFill>
                  <a:prstClr val="black"/>
                </a:solidFill>
              </a:rPr>
              <a:t>and</a:t>
            </a:r>
            <a:r>
              <a:rPr lang="de-DE" dirty="0">
                <a:solidFill>
                  <a:prstClr val="black"/>
                </a:solidFill>
              </a:rPr>
              <a:t/>
            </a:r>
            <a:br>
              <a:rPr lang="de-DE" dirty="0">
                <a:solidFill>
                  <a:prstClr val="black"/>
                </a:solidFill>
              </a:rPr>
            </a:br>
            <a:r>
              <a:rPr lang="de-DE" dirty="0" err="1">
                <a:solidFill>
                  <a:prstClr val="black"/>
                </a:solidFill>
              </a:rPr>
              <a:t>Supervisory</a:t>
            </a:r>
            <a:r>
              <a:rPr lang="de-DE" dirty="0">
                <a:solidFill>
                  <a:prstClr val="black"/>
                </a:solidFill>
              </a:rPr>
              <a:t> Board </a:t>
            </a:r>
            <a:r>
              <a:rPr lang="de-DE" dirty="0" err="1">
                <a:solidFill>
                  <a:prstClr val="black"/>
                </a:solidFill>
              </a:rPr>
              <a:t>of</a:t>
            </a:r>
            <a:r>
              <a:rPr lang="de-DE" dirty="0">
                <a:solidFill>
                  <a:prstClr val="black"/>
                </a:solidFill>
              </a:rPr>
              <a:t> ISFH </a:t>
            </a:r>
            <a:r>
              <a:rPr lang="de-DE" dirty="0" err="1">
                <a:solidFill>
                  <a:prstClr val="black"/>
                </a:solidFill>
              </a:rPr>
              <a:t>and</a:t>
            </a:r>
            <a:r>
              <a:rPr lang="de-DE" dirty="0">
                <a:solidFill>
                  <a:prstClr val="black"/>
                </a:solidFill>
              </a:rPr>
              <a:t> Helmholtz</a:t>
            </a:r>
          </a:p>
        </p:txBody>
      </p:sp>
    </p:spTree>
    <p:extLst>
      <p:ext uri="{BB962C8B-B14F-4D97-AF65-F5344CB8AC3E}">
        <p14:creationId xmlns:p14="http://schemas.microsoft.com/office/powerpoint/2010/main" val="4268100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3" name="Text Placeholder 2"/>
          <p:cNvSpPr>
            <a:spLocks noGrp="1"/>
          </p:cNvSpPr>
          <p:nvPr>
            <p:ph type="body" sz="quarter" idx="10"/>
            <p:custDataLst>
              <p:tags r:id="rId1"/>
            </p:custDataLst>
          </p:nvPr>
        </p:nvSpPr>
        <p:spPr>
          <a:xfrm>
            <a:off x="828675" y="188640"/>
            <a:ext cx="7070725" cy="595313"/>
          </a:xfrm>
          <a:prstGeom prst="rect">
            <a:avLst/>
          </a:prstGeom>
        </p:spPr>
        <p:txBody>
          <a:bodyPr anchor="b"/>
          <a:lstStyle>
            <a:lvl1pPr marL="0" indent="0">
              <a:buNone/>
              <a:defRPr sz="2000"/>
            </a:lvl1pPr>
          </a:lstStyle>
          <a:p>
            <a:pPr lvl="0"/>
            <a:r>
              <a:rPr lang="it-IT" dirty="0" smtClean="0"/>
              <a:t>Fare clic per modificare stili del testo dello schema</a:t>
            </a:r>
          </a:p>
        </p:txBody>
      </p:sp>
      <p:sp>
        <p:nvSpPr>
          <p:cNvPr id="5" name="Text Placeholder 4"/>
          <p:cNvSpPr>
            <a:spLocks noGrp="1"/>
          </p:cNvSpPr>
          <p:nvPr>
            <p:ph type="body" sz="quarter" idx="11"/>
            <p:custDataLst>
              <p:tags r:id="rId2"/>
            </p:custDataLst>
          </p:nvPr>
        </p:nvSpPr>
        <p:spPr>
          <a:xfrm>
            <a:off x="810375" y="1665288"/>
            <a:ext cx="7793876" cy="4608513"/>
          </a:xfrm>
          <a:prstGeom prst="rect">
            <a:avLst/>
          </a:prstGeom>
        </p:spPr>
        <p:txBody>
          <a:bodyPr lIns="0" tIns="0" rIns="0" bIns="0"/>
          <a:lstStyle>
            <a:lvl1pPr marL="265113" indent="-265113">
              <a:lnSpc>
                <a:spcPct val="90000"/>
              </a:lnSpc>
              <a:spcBef>
                <a:spcPts val="1800"/>
              </a:spcBef>
              <a:buClr>
                <a:srgbClr val="E05115"/>
              </a:buClr>
              <a:buFont typeface="Courier New" pitchFamily="49" charset="0"/>
              <a:buChar char="o"/>
              <a:defRPr sz="1600" b="0">
                <a:solidFill>
                  <a:schemeClr val="tx1"/>
                </a:solidFill>
              </a:defRPr>
            </a:lvl1pPr>
            <a:lvl2pPr marL="446088" indent="-179388">
              <a:lnSpc>
                <a:spcPct val="90000"/>
              </a:lnSpc>
              <a:spcBef>
                <a:spcPts val="1200"/>
              </a:spcBef>
              <a:buClr>
                <a:srgbClr val="E05115"/>
              </a:buClr>
              <a:tabLst/>
              <a:defRPr sz="1600" b="0">
                <a:solidFill>
                  <a:schemeClr val="tx1"/>
                </a:solidFill>
              </a:defRPr>
            </a:lvl2pPr>
            <a:lvl3pPr marL="625475" indent="-93663">
              <a:lnSpc>
                <a:spcPct val="90000"/>
              </a:lnSpc>
              <a:spcBef>
                <a:spcPts val="900"/>
              </a:spcBef>
              <a:buClr>
                <a:srgbClr val="E05115"/>
              </a:buClr>
              <a:buFont typeface="Arial" pitchFamily="34" charset="0"/>
              <a:buChar char="̶"/>
              <a:defRPr sz="1600" b="0">
                <a:solidFill>
                  <a:schemeClr val="tx1"/>
                </a:solidFill>
              </a:defRPr>
            </a:lvl3pPr>
            <a:lvl4pPr marL="898525" indent="-179388">
              <a:lnSpc>
                <a:spcPct val="90000"/>
              </a:lnSpc>
              <a:spcBef>
                <a:spcPts val="600"/>
              </a:spcBef>
              <a:buClr>
                <a:srgbClr val="E05115"/>
              </a:buClr>
              <a:buFont typeface="Arial" pitchFamily="34" charset="0"/>
              <a:buChar char="-"/>
              <a:defRPr sz="1600" b="0">
                <a:solidFill>
                  <a:schemeClr val="tx1"/>
                </a:solidFill>
              </a:defRPr>
            </a:lvl4pPr>
            <a:lvl5pPr marL="1077913" indent="-179388">
              <a:lnSpc>
                <a:spcPct val="90000"/>
              </a:lnSpc>
              <a:spcBef>
                <a:spcPts val="400"/>
              </a:spcBef>
              <a:buClr>
                <a:srgbClr val="E05115"/>
              </a:buClr>
              <a:buFont typeface="Arial" pitchFamily="34" charset="0"/>
              <a:buChar char="-"/>
              <a:defRPr sz="1600" b="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029707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3" name="Inhaltsplatzhalter 2"/>
          <p:cNvSpPr>
            <a:spLocks noGrp="1"/>
          </p:cNvSpPr>
          <p:nvPr>
            <p:ph idx="1"/>
            <p:custDataLst>
              <p:tags r:id="rId1"/>
            </p:custDataLst>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extplatzhalter 9"/>
          <p:cNvSpPr>
            <a:spLocks noGrp="1"/>
          </p:cNvSpPr>
          <p:nvPr>
            <p:ph type="body" sz="quarter" idx="13"/>
            <p:custDataLst>
              <p:tags r:id="rId2"/>
            </p:custDataLst>
          </p:nvPr>
        </p:nvSpPr>
        <p:spPr>
          <a:xfrm>
            <a:off x="917880" y="5984241"/>
            <a:ext cx="3528194" cy="216495"/>
          </a:xfrm>
        </p:spPr>
        <p:txBody>
          <a:bodyPr>
            <a:noAutofit/>
          </a:bodyPr>
          <a:lstStyle>
            <a:lvl1pPr>
              <a:buNone/>
              <a:defRPr sz="1050"/>
            </a:lvl1pPr>
            <a:lvl2pPr>
              <a:defRPr sz="900"/>
            </a:lvl2pPr>
            <a:lvl3pPr>
              <a:defRPr sz="800"/>
            </a:lvl3pPr>
            <a:lvl4pPr>
              <a:defRPr sz="800"/>
            </a:lvl4pPr>
            <a:lvl5pPr>
              <a:defRPr sz="800"/>
            </a:lvl5pPr>
          </a:lstStyle>
          <a:p>
            <a:pPr lvl="0"/>
            <a:r>
              <a:rPr lang="de-DE" smtClean="0"/>
              <a:t>Textmasterformat bearbeiten</a:t>
            </a:r>
          </a:p>
        </p:txBody>
      </p:sp>
      <p:sp>
        <p:nvSpPr>
          <p:cNvPr id="11" name="Textfeld 10"/>
          <p:cNvSpPr txBox="1"/>
          <p:nvPr userDrawn="1">
            <p:custDataLst>
              <p:tags r:id="rId3"/>
            </p:custDataLst>
          </p:nvPr>
        </p:nvSpPr>
        <p:spPr>
          <a:xfrm>
            <a:off x="429337" y="5984241"/>
            <a:ext cx="614271" cy="261610"/>
          </a:xfrm>
          <a:prstGeom prst="rect">
            <a:avLst/>
          </a:prstGeom>
          <a:noFill/>
        </p:spPr>
        <p:txBody>
          <a:bodyPr wrap="none" rtlCol="0">
            <a:spAutoFit/>
          </a:bodyPr>
          <a:lstStyle/>
          <a:p>
            <a:r>
              <a:rPr lang="de-DE" sz="1050" dirty="0">
                <a:solidFill>
                  <a:prstClr val="black"/>
                </a:solidFill>
              </a:rPr>
              <a:t>Source:</a:t>
            </a:r>
          </a:p>
        </p:txBody>
      </p:sp>
      <p:sp>
        <p:nvSpPr>
          <p:cNvPr id="15" name="Titel 14"/>
          <p:cNvSpPr>
            <a:spLocks noGrp="1"/>
          </p:cNvSpPr>
          <p:nvPr>
            <p:ph type="title"/>
            <p:custDataLst>
              <p:tags r:id="rId4"/>
            </p:custDataLst>
          </p:nvPr>
        </p:nvSpPr>
        <p:spPr/>
        <p:txBody>
          <a:bodyPr/>
          <a:lstStyle/>
          <a:p>
            <a:r>
              <a:rPr lang="de-DE" smtClean="0"/>
              <a:t>Titelmasterformat durch Klicken bearbeiten</a:t>
            </a:r>
            <a:endParaRPr lang="de-DE"/>
          </a:p>
        </p:txBody>
      </p:sp>
      <p:sp>
        <p:nvSpPr>
          <p:cNvPr id="22" name="Datumsplatzhalter 21"/>
          <p:cNvSpPr>
            <a:spLocks noGrp="1"/>
          </p:cNvSpPr>
          <p:nvPr>
            <p:ph type="dt" sz="half" idx="14"/>
            <p:custDataLst>
              <p:tags r:id="rId5"/>
            </p:custDataLst>
          </p:nvPr>
        </p:nvSpPr>
        <p:spPr/>
        <p:txBody>
          <a:bodyPr/>
          <a:lstStyle/>
          <a:p>
            <a:r>
              <a:rPr lang="de-DE" smtClean="0">
                <a:solidFill>
                  <a:prstClr val="black"/>
                </a:solidFill>
              </a:rPr>
              <a:t>230224</a:t>
            </a:r>
            <a:endParaRPr lang="de-DE" dirty="0">
              <a:solidFill>
                <a:prstClr val="black"/>
              </a:solidFill>
            </a:endParaRPr>
          </a:p>
        </p:txBody>
      </p:sp>
      <p:sp>
        <p:nvSpPr>
          <p:cNvPr id="23" name="Foliennummernplatzhalter 22"/>
          <p:cNvSpPr>
            <a:spLocks noGrp="1"/>
          </p:cNvSpPr>
          <p:nvPr>
            <p:ph type="sldNum" sz="quarter" idx="15"/>
            <p:custDataLst>
              <p:tags r:id="rId6"/>
            </p:custDataLst>
          </p:nvPr>
        </p:nvSpPr>
        <p:spPr/>
        <p:txBody>
          <a:bodyPr/>
          <a:lstStyle/>
          <a:p>
            <a:fld id="{C35D4D2C-604B-4C3D-9F33-8912E20470A1}" type="slidenum">
              <a:rPr lang="de-DE" smtClean="0">
                <a:solidFill>
                  <a:prstClr val="black"/>
                </a:solidFill>
              </a:rPr>
              <a:pPr/>
              <a:t>‹Nr.›</a:t>
            </a:fld>
            <a:endParaRPr lang="de-DE" dirty="0">
              <a:solidFill>
                <a:prstClr val="black"/>
              </a:solidFill>
            </a:endParaRPr>
          </a:p>
        </p:txBody>
      </p:sp>
      <p:sp>
        <p:nvSpPr>
          <p:cNvPr id="24" name="Fußzeilenplatzhalter 23"/>
          <p:cNvSpPr>
            <a:spLocks noGrp="1"/>
          </p:cNvSpPr>
          <p:nvPr>
            <p:ph type="ftr" sz="quarter" idx="16"/>
            <p:custDataLst>
              <p:tags r:id="rId7"/>
            </p:custDataLst>
          </p:nvPr>
        </p:nvSpPr>
        <p:spPr>
          <a:xfrm>
            <a:off x="2615184" y="6356350"/>
            <a:ext cx="3913632" cy="365125"/>
          </a:xfrm>
          <a:prstGeom prst="rect">
            <a:avLst/>
          </a:prstGeom>
        </p:spPr>
        <p:txBody>
          <a:bodyPr/>
          <a:lstStyle/>
          <a:p>
            <a:r>
              <a:rPr lang="de-DE" smtClean="0">
                <a:solidFill>
                  <a:prstClr val="black"/>
                </a:solidFill>
              </a:rPr>
              <a:t>Winfried Hoffmann KIT Seminar</a:t>
            </a:r>
            <a:endParaRPr lang="de-DE" dirty="0" smtClean="0">
              <a:solidFill>
                <a:prstClr val="black"/>
              </a:solidFill>
            </a:endParaRPr>
          </a:p>
        </p:txBody>
      </p:sp>
    </p:spTree>
    <p:extLst>
      <p:ext uri="{BB962C8B-B14F-4D97-AF65-F5344CB8AC3E}">
        <p14:creationId xmlns:p14="http://schemas.microsoft.com/office/powerpoint/2010/main" val="336563396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a:ln/>
        </p:spPr>
        <p:txBody>
          <a:bodyPr/>
          <a:lstStyle>
            <a:lvl1pPr>
              <a:defRPr/>
            </a:lvl1pPr>
          </a:lstStyle>
          <a:p>
            <a:pPr>
              <a:defRPr/>
            </a:pPr>
            <a:r>
              <a:rPr lang="de-DE" altLang="de-DE" smtClean="0">
                <a:solidFill>
                  <a:prstClr val="black"/>
                </a:solidFill>
              </a:rPr>
              <a:t>230224</a:t>
            </a:r>
            <a:endParaRPr lang="de-DE" altLang="de-DE" dirty="0">
              <a:solidFill>
                <a:prstClr val="black"/>
              </a:solidFill>
            </a:endParaRPr>
          </a:p>
        </p:txBody>
      </p:sp>
      <p:sp>
        <p:nvSpPr>
          <p:cNvPr id="4" name="Foliennummernplatzhalter 5"/>
          <p:cNvSpPr>
            <a:spLocks noGrp="1"/>
          </p:cNvSpPr>
          <p:nvPr>
            <p:ph type="sldNum" sz="quarter" idx="11"/>
          </p:nvPr>
        </p:nvSpPr>
        <p:spPr>
          <a:ln/>
        </p:spPr>
        <p:txBody>
          <a:bodyPr/>
          <a:lstStyle>
            <a:lvl1pPr>
              <a:defRPr/>
            </a:lvl1pPr>
          </a:lstStyle>
          <a:p>
            <a:pPr>
              <a:defRPr/>
            </a:pPr>
            <a:fld id="{F617D955-BC29-4BFF-B042-17C52D39271C}" type="slidenum">
              <a:rPr lang="de-DE" altLang="de-DE">
                <a:solidFill>
                  <a:prstClr val="black"/>
                </a:solidFill>
              </a:rPr>
              <a:pPr>
                <a:defRPr/>
              </a:pPr>
              <a:t>‹Nr.›</a:t>
            </a:fld>
            <a:endParaRPr lang="de-DE" altLang="de-DE">
              <a:solidFill>
                <a:prstClr val="black"/>
              </a:solidFill>
            </a:endParaRPr>
          </a:p>
        </p:txBody>
      </p:sp>
    </p:spTree>
    <p:extLst>
      <p:ext uri="{BB962C8B-B14F-4D97-AF65-F5344CB8AC3E}">
        <p14:creationId xmlns:p14="http://schemas.microsoft.com/office/powerpoint/2010/main" val="405084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2_Titelfolie">
    <p:spTree>
      <p:nvGrpSpPr>
        <p:cNvPr id="1" name=""/>
        <p:cNvGrpSpPr/>
        <p:nvPr/>
      </p:nvGrpSpPr>
      <p:grpSpPr>
        <a:xfrm>
          <a:off x="0" y="0"/>
          <a:ext cx="0" cy="0"/>
          <a:chOff x="0" y="0"/>
          <a:chExt cx="0" cy="0"/>
        </a:xfrm>
      </p:grpSpPr>
      <p:pic>
        <p:nvPicPr>
          <p:cNvPr id="4" name="Grafik 1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316415"/>
            <a:ext cx="53467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86414" y="5711827"/>
            <a:ext cx="244157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14"/>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947026" y="3671888"/>
            <a:ext cx="119697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p:nvPr userDrawn="1"/>
        </p:nvSpPr>
        <p:spPr>
          <a:xfrm>
            <a:off x="0" y="0"/>
            <a:ext cx="8199438" cy="469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de-DE">
              <a:solidFill>
                <a:srgbClr val="FFFFFF"/>
              </a:solidFill>
            </a:endParaRPr>
          </a:p>
        </p:txBody>
      </p:sp>
      <p:sp>
        <p:nvSpPr>
          <p:cNvPr id="8" name="Textfeld 7"/>
          <p:cNvSpPr txBox="1">
            <a:spLocks noChangeArrowheads="1"/>
          </p:cNvSpPr>
          <p:nvPr userDrawn="1"/>
        </p:nvSpPr>
        <p:spPr bwMode="auto">
          <a:xfrm>
            <a:off x="5586414" y="5375275"/>
            <a:ext cx="198644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Geneva"/>
                <a:cs typeface="Geneva"/>
              </a:defRPr>
            </a:lvl1pPr>
            <a:lvl2pPr marL="742950" indent="-285750">
              <a:defRPr>
                <a:solidFill>
                  <a:schemeClr val="tx1"/>
                </a:solidFill>
                <a:latin typeface="Arial" pitchFamily="34" charset="0"/>
                <a:ea typeface="Geneva"/>
                <a:cs typeface="Geneva"/>
              </a:defRPr>
            </a:lvl2pPr>
            <a:lvl3pPr marL="1143000" indent="-228600">
              <a:defRPr>
                <a:solidFill>
                  <a:schemeClr val="tx1"/>
                </a:solidFill>
                <a:latin typeface="Arial" pitchFamily="34" charset="0"/>
                <a:ea typeface="Geneva"/>
                <a:cs typeface="Geneva"/>
              </a:defRPr>
            </a:lvl3pPr>
            <a:lvl4pPr marL="1600200" indent="-228600">
              <a:defRPr>
                <a:solidFill>
                  <a:schemeClr val="tx1"/>
                </a:solidFill>
                <a:latin typeface="Arial" pitchFamily="34" charset="0"/>
                <a:ea typeface="Geneva"/>
                <a:cs typeface="Geneva"/>
              </a:defRPr>
            </a:lvl4pPr>
            <a:lvl5pPr marL="2057400" indent="-228600">
              <a:defRPr>
                <a:solidFill>
                  <a:schemeClr val="tx1"/>
                </a:solidFill>
                <a:latin typeface="Arial" pitchFamily="34" charset="0"/>
                <a:ea typeface="Geneva"/>
                <a:cs typeface="Geneva"/>
              </a:defRPr>
            </a:lvl5pPr>
            <a:lvl6pPr marL="2514600" indent="-228600" eaLnBrk="0" fontAlgn="base" hangingPunct="0">
              <a:spcBef>
                <a:spcPct val="0"/>
              </a:spcBef>
              <a:spcAft>
                <a:spcPct val="0"/>
              </a:spcAft>
              <a:defRPr>
                <a:solidFill>
                  <a:schemeClr val="tx1"/>
                </a:solidFill>
                <a:latin typeface="Arial" pitchFamily="34" charset="0"/>
                <a:ea typeface="Geneva"/>
                <a:cs typeface="Geneva"/>
              </a:defRPr>
            </a:lvl6pPr>
            <a:lvl7pPr marL="2971800" indent="-228600" eaLnBrk="0" fontAlgn="base" hangingPunct="0">
              <a:spcBef>
                <a:spcPct val="0"/>
              </a:spcBef>
              <a:spcAft>
                <a:spcPct val="0"/>
              </a:spcAft>
              <a:defRPr>
                <a:solidFill>
                  <a:schemeClr val="tx1"/>
                </a:solidFill>
                <a:latin typeface="Arial" pitchFamily="34" charset="0"/>
                <a:ea typeface="Geneva"/>
                <a:cs typeface="Geneva"/>
              </a:defRPr>
            </a:lvl7pPr>
            <a:lvl8pPr marL="3429000" indent="-228600" eaLnBrk="0" fontAlgn="base" hangingPunct="0">
              <a:spcBef>
                <a:spcPct val="0"/>
              </a:spcBef>
              <a:spcAft>
                <a:spcPct val="0"/>
              </a:spcAft>
              <a:defRPr>
                <a:solidFill>
                  <a:schemeClr val="tx1"/>
                </a:solidFill>
                <a:latin typeface="Arial" pitchFamily="34" charset="0"/>
                <a:ea typeface="Geneva"/>
                <a:cs typeface="Geneva"/>
              </a:defRPr>
            </a:lvl8pPr>
            <a:lvl9pPr marL="3886200" indent="-228600" eaLnBrk="0" fontAlgn="base" hangingPunct="0">
              <a:spcBef>
                <a:spcPct val="0"/>
              </a:spcBef>
              <a:spcAft>
                <a:spcPct val="0"/>
              </a:spcAft>
              <a:defRPr>
                <a:solidFill>
                  <a:schemeClr val="tx1"/>
                </a:solidFill>
                <a:latin typeface="Arial" pitchFamily="34" charset="0"/>
                <a:ea typeface="Geneva"/>
                <a:cs typeface="Geneva"/>
              </a:defRPr>
            </a:lvl9pPr>
          </a:lstStyle>
          <a:p>
            <a:pPr fontAlgn="base">
              <a:spcBef>
                <a:spcPct val="0"/>
              </a:spcBef>
              <a:spcAft>
                <a:spcPct val="0"/>
              </a:spcAft>
              <a:defRPr/>
            </a:pPr>
            <a:r>
              <a:rPr lang="de-DE" altLang="de-DE" sz="1100" smtClean="0">
                <a:solidFill>
                  <a:srgbClr val="000000"/>
                </a:solidFill>
              </a:rPr>
              <a:t>In scientific cooperation with:</a:t>
            </a:r>
          </a:p>
        </p:txBody>
      </p:sp>
      <p:sp>
        <p:nvSpPr>
          <p:cNvPr id="9" name="Textfeld 8"/>
          <p:cNvSpPr txBox="1">
            <a:spLocks noChangeArrowheads="1"/>
          </p:cNvSpPr>
          <p:nvPr userDrawn="1"/>
        </p:nvSpPr>
        <p:spPr bwMode="auto">
          <a:xfrm>
            <a:off x="144463" y="4787900"/>
            <a:ext cx="6011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Geneva"/>
                <a:cs typeface="Geneva"/>
              </a:defRPr>
            </a:lvl1pPr>
            <a:lvl2pPr marL="742950" indent="-285750">
              <a:defRPr>
                <a:solidFill>
                  <a:schemeClr val="tx1"/>
                </a:solidFill>
                <a:latin typeface="Arial" pitchFamily="34" charset="0"/>
                <a:ea typeface="Geneva"/>
                <a:cs typeface="Geneva"/>
              </a:defRPr>
            </a:lvl2pPr>
            <a:lvl3pPr marL="1143000" indent="-228600">
              <a:defRPr>
                <a:solidFill>
                  <a:schemeClr val="tx1"/>
                </a:solidFill>
                <a:latin typeface="Arial" pitchFamily="34" charset="0"/>
                <a:ea typeface="Geneva"/>
                <a:cs typeface="Geneva"/>
              </a:defRPr>
            </a:lvl3pPr>
            <a:lvl4pPr marL="1600200" indent="-228600">
              <a:defRPr>
                <a:solidFill>
                  <a:schemeClr val="tx1"/>
                </a:solidFill>
                <a:latin typeface="Arial" pitchFamily="34" charset="0"/>
                <a:ea typeface="Geneva"/>
                <a:cs typeface="Geneva"/>
              </a:defRPr>
            </a:lvl4pPr>
            <a:lvl5pPr marL="2057400" indent="-228600">
              <a:defRPr>
                <a:solidFill>
                  <a:schemeClr val="tx1"/>
                </a:solidFill>
                <a:latin typeface="Arial" pitchFamily="34" charset="0"/>
                <a:ea typeface="Geneva"/>
                <a:cs typeface="Geneva"/>
              </a:defRPr>
            </a:lvl5pPr>
            <a:lvl6pPr marL="2514600" indent="-228600" eaLnBrk="0" fontAlgn="base" hangingPunct="0">
              <a:spcBef>
                <a:spcPct val="0"/>
              </a:spcBef>
              <a:spcAft>
                <a:spcPct val="0"/>
              </a:spcAft>
              <a:defRPr>
                <a:solidFill>
                  <a:schemeClr val="tx1"/>
                </a:solidFill>
                <a:latin typeface="Arial" pitchFamily="34" charset="0"/>
                <a:ea typeface="Geneva"/>
                <a:cs typeface="Geneva"/>
              </a:defRPr>
            </a:lvl6pPr>
            <a:lvl7pPr marL="2971800" indent="-228600" eaLnBrk="0" fontAlgn="base" hangingPunct="0">
              <a:spcBef>
                <a:spcPct val="0"/>
              </a:spcBef>
              <a:spcAft>
                <a:spcPct val="0"/>
              </a:spcAft>
              <a:defRPr>
                <a:solidFill>
                  <a:schemeClr val="tx1"/>
                </a:solidFill>
                <a:latin typeface="Arial" pitchFamily="34" charset="0"/>
                <a:ea typeface="Geneva"/>
                <a:cs typeface="Geneva"/>
              </a:defRPr>
            </a:lvl7pPr>
            <a:lvl8pPr marL="3429000" indent="-228600" eaLnBrk="0" fontAlgn="base" hangingPunct="0">
              <a:spcBef>
                <a:spcPct val="0"/>
              </a:spcBef>
              <a:spcAft>
                <a:spcPct val="0"/>
              </a:spcAft>
              <a:defRPr>
                <a:solidFill>
                  <a:schemeClr val="tx1"/>
                </a:solidFill>
                <a:latin typeface="Arial" pitchFamily="34" charset="0"/>
                <a:ea typeface="Geneva"/>
                <a:cs typeface="Geneva"/>
              </a:defRPr>
            </a:lvl8pPr>
            <a:lvl9pPr marL="3886200" indent="-228600" eaLnBrk="0" fontAlgn="base" hangingPunct="0">
              <a:spcBef>
                <a:spcPct val="0"/>
              </a:spcBef>
              <a:spcAft>
                <a:spcPct val="0"/>
              </a:spcAft>
              <a:defRPr>
                <a:solidFill>
                  <a:schemeClr val="tx1"/>
                </a:solidFill>
                <a:latin typeface="Arial" pitchFamily="34" charset="0"/>
                <a:ea typeface="Geneva"/>
                <a:cs typeface="Geneva"/>
              </a:defRPr>
            </a:lvl9pPr>
          </a:lstStyle>
          <a:p>
            <a:pPr fontAlgn="base">
              <a:spcBef>
                <a:spcPct val="0"/>
              </a:spcBef>
              <a:spcAft>
                <a:spcPct val="0"/>
              </a:spcAft>
              <a:defRPr/>
            </a:pPr>
            <a:r>
              <a:rPr lang="de-DE" altLang="de-DE" b="1" smtClean="0">
                <a:solidFill>
                  <a:srgbClr val="000000"/>
                </a:solidFill>
              </a:rPr>
              <a:t>Solar Energy Engineering – Continuing Education</a:t>
            </a:r>
          </a:p>
        </p:txBody>
      </p:sp>
      <p:sp>
        <p:nvSpPr>
          <p:cNvPr id="21511" name="Titelplatzhalter 6"/>
          <p:cNvSpPr>
            <a:spLocks noGrp="1"/>
          </p:cNvSpPr>
          <p:nvPr>
            <p:ph type="ctrTitle"/>
          </p:nvPr>
        </p:nvSpPr>
        <p:spPr>
          <a:xfrm>
            <a:off x="240525" y="338479"/>
            <a:ext cx="7418388" cy="1470025"/>
          </a:xfrm>
        </p:spPr>
        <p:txBody>
          <a:bodyPr/>
          <a:lstStyle>
            <a:lvl1pPr>
              <a:defRPr sz="4400"/>
            </a:lvl1pPr>
          </a:lstStyle>
          <a:p>
            <a:pPr lvl="0"/>
            <a:r>
              <a:rPr lang="de-DE" noProof="0" dirty="0" smtClean="0"/>
              <a:t>Titelmasterformat durch Klicken bearbeiten</a:t>
            </a:r>
          </a:p>
        </p:txBody>
      </p:sp>
      <p:sp>
        <p:nvSpPr>
          <p:cNvPr id="21507" name="Textplatzhalter 2"/>
          <p:cNvSpPr>
            <a:spLocks noGrp="1"/>
          </p:cNvSpPr>
          <p:nvPr>
            <p:ph type="subTitle" idx="1"/>
          </p:nvPr>
        </p:nvSpPr>
        <p:spPr>
          <a:xfrm>
            <a:off x="248533" y="2132858"/>
            <a:ext cx="7410380" cy="1291505"/>
          </a:xfrm>
        </p:spPr>
        <p:txBody>
          <a:bodyPr/>
          <a:lstStyle>
            <a:lvl1pPr marL="0" indent="0">
              <a:buFont typeface="Wingdings" pitchFamily="2" charset="2"/>
              <a:buNone/>
              <a:defRPr>
                <a:solidFill>
                  <a:schemeClr val="bg1"/>
                </a:solidFill>
              </a:defRPr>
            </a:lvl1pPr>
          </a:lstStyle>
          <a:p>
            <a:pPr lvl="0"/>
            <a:r>
              <a:rPr lang="de-DE" noProof="0" dirty="0" smtClean="0"/>
              <a:t>Formatvorlage des Untertitelmasters durch Klicken bearbeiten</a:t>
            </a:r>
          </a:p>
        </p:txBody>
      </p:sp>
    </p:spTree>
    <p:extLst>
      <p:ext uri="{BB962C8B-B14F-4D97-AF65-F5344CB8AC3E}">
        <p14:creationId xmlns:p14="http://schemas.microsoft.com/office/powerpoint/2010/main" val="2128834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664819" y="1916832"/>
            <a:ext cx="8341078" cy="447429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ln/>
        </p:spPr>
        <p:txBody>
          <a:bodyPr/>
          <a:lstStyle>
            <a:lvl1pPr>
              <a:defRPr/>
            </a:lvl1pPr>
          </a:lstStyle>
          <a:p>
            <a:pPr>
              <a:defRPr/>
            </a:pPr>
            <a:endParaRPr lang="de-DE" altLang="de-DE" dirty="0"/>
          </a:p>
        </p:txBody>
      </p:sp>
      <p:sp>
        <p:nvSpPr>
          <p:cNvPr id="5" name="Foliennummernplatzhalter 5"/>
          <p:cNvSpPr>
            <a:spLocks noGrp="1"/>
          </p:cNvSpPr>
          <p:nvPr>
            <p:ph type="sldNum" sz="quarter" idx="11"/>
          </p:nvPr>
        </p:nvSpPr>
        <p:spPr>
          <a:ln/>
        </p:spPr>
        <p:txBody>
          <a:bodyPr/>
          <a:lstStyle>
            <a:lvl1pPr>
              <a:defRPr/>
            </a:lvl1pPr>
          </a:lstStyle>
          <a:p>
            <a:pPr>
              <a:defRPr/>
            </a:pPr>
            <a:fld id="{744B9D18-986F-4D6F-BEF7-1168787067D3}" type="slidenum">
              <a:rPr lang="de-DE" altLang="de-DE"/>
              <a:pPr>
                <a:defRPr/>
              </a:pPr>
              <a:t>‹Nr.›</a:t>
            </a:fld>
            <a:endParaRPr lang="de-DE" altLang="de-DE"/>
          </a:p>
        </p:txBody>
      </p:sp>
    </p:spTree>
    <p:extLst>
      <p:ext uri="{BB962C8B-B14F-4D97-AF65-F5344CB8AC3E}">
        <p14:creationId xmlns:p14="http://schemas.microsoft.com/office/powerpoint/2010/main" val="3289868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717599" y="1844824"/>
            <a:ext cx="3998417" cy="43908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860032" y="1844824"/>
            <a:ext cx="4145865" cy="43908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3"/>
          <p:cNvSpPr>
            <a:spLocks noGrp="1"/>
          </p:cNvSpPr>
          <p:nvPr>
            <p:ph type="dt" sz="half" idx="10"/>
          </p:nvPr>
        </p:nvSpPr>
        <p:spPr>
          <a:ln/>
        </p:spPr>
        <p:txBody>
          <a:bodyPr/>
          <a:lstStyle>
            <a:lvl1pPr>
              <a:defRPr/>
            </a:lvl1pPr>
          </a:lstStyle>
          <a:p>
            <a:pPr>
              <a:defRPr/>
            </a:pPr>
            <a:endParaRPr lang="de-DE" altLang="de-DE" dirty="0"/>
          </a:p>
        </p:txBody>
      </p:sp>
      <p:sp>
        <p:nvSpPr>
          <p:cNvPr id="6" name="Foliennummernplatzhalter 5"/>
          <p:cNvSpPr>
            <a:spLocks noGrp="1"/>
          </p:cNvSpPr>
          <p:nvPr>
            <p:ph type="sldNum" sz="quarter" idx="11"/>
          </p:nvPr>
        </p:nvSpPr>
        <p:spPr>
          <a:ln/>
        </p:spPr>
        <p:txBody>
          <a:bodyPr/>
          <a:lstStyle>
            <a:lvl1pPr>
              <a:defRPr/>
            </a:lvl1pPr>
          </a:lstStyle>
          <a:p>
            <a:pPr>
              <a:defRPr/>
            </a:pPr>
            <a:fld id="{8C0BDEA1-5B39-4734-990B-AC61DFE13BB4}" type="slidenum">
              <a:rPr lang="de-DE" altLang="de-DE"/>
              <a:pPr>
                <a:defRPr/>
              </a:pPr>
              <a:t>‹Nr.›</a:t>
            </a:fld>
            <a:endParaRPr lang="de-DE" altLang="de-DE"/>
          </a:p>
        </p:txBody>
      </p:sp>
    </p:spTree>
    <p:extLst>
      <p:ext uri="{BB962C8B-B14F-4D97-AF65-F5344CB8AC3E}">
        <p14:creationId xmlns:p14="http://schemas.microsoft.com/office/powerpoint/2010/main" val="1145252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a:ln/>
        </p:spPr>
        <p:txBody>
          <a:bodyPr/>
          <a:lstStyle>
            <a:lvl1pPr>
              <a:defRPr/>
            </a:lvl1pPr>
          </a:lstStyle>
          <a:p>
            <a:pPr>
              <a:defRPr/>
            </a:pPr>
            <a:endParaRPr lang="de-DE" altLang="de-DE" dirty="0"/>
          </a:p>
        </p:txBody>
      </p:sp>
      <p:sp>
        <p:nvSpPr>
          <p:cNvPr id="4" name="Foliennummernplatzhalter 5"/>
          <p:cNvSpPr>
            <a:spLocks noGrp="1"/>
          </p:cNvSpPr>
          <p:nvPr>
            <p:ph type="sldNum" sz="quarter" idx="11"/>
          </p:nvPr>
        </p:nvSpPr>
        <p:spPr>
          <a:ln/>
        </p:spPr>
        <p:txBody>
          <a:bodyPr/>
          <a:lstStyle>
            <a:lvl1pPr>
              <a:defRPr/>
            </a:lvl1pPr>
          </a:lstStyle>
          <a:p>
            <a:pPr>
              <a:defRPr/>
            </a:pPr>
            <a:fld id="{F617D955-BC29-4BFF-B042-17C52D39271C}" type="slidenum">
              <a:rPr lang="de-DE" altLang="de-DE"/>
              <a:pPr>
                <a:defRPr/>
              </a:pPr>
              <a:t>‹Nr.›</a:t>
            </a:fld>
            <a:endParaRPr lang="de-DE" altLang="de-DE"/>
          </a:p>
        </p:txBody>
      </p:sp>
    </p:spTree>
    <p:extLst>
      <p:ext uri="{BB962C8B-B14F-4D97-AF65-F5344CB8AC3E}">
        <p14:creationId xmlns:p14="http://schemas.microsoft.com/office/powerpoint/2010/main" val="3637951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dirty="0"/>
          </a:p>
        </p:txBody>
      </p:sp>
      <p:sp>
        <p:nvSpPr>
          <p:cNvPr id="11" name="Textplatzhalter 9"/>
          <p:cNvSpPr>
            <a:spLocks noGrp="1"/>
          </p:cNvSpPr>
          <p:nvPr>
            <p:ph type="body" sz="quarter" idx="13"/>
          </p:nvPr>
        </p:nvSpPr>
        <p:spPr>
          <a:xfrm>
            <a:off x="917880" y="5984243"/>
            <a:ext cx="3528194" cy="216495"/>
          </a:xfrm>
        </p:spPr>
        <p:txBody>
          <a:bodyPr>
            <a:noAutofit/>
          </a:bodyPr>
          <a:lstStyle>
            <a:lvl1pPr>
              <a:buNone/>
              <a:defRPr sz="1050"/>
            </a:lvl1pPr>
            <a:lvl2pPr>
              <a:defRPr sz="900"/>
            </a:lvl2pPr>
            <a:lvl3pPr>
              <a:defRPr sz="800"/>
            </a:lvl3pPr>
            <a:lvl4pPr>
              <a:defRPr sz="800"/>
            </a:lvl4pPr>
            <a:lvl5pPr>
              <a:defRPr sz="800"/>
            </a:lvl5pPr>
          </a:lstStyle>
          <a:p>
            <a:pPr lvl="0"/>
            <a:r>
              <a:rPr lang="de-DE" smtClean="0"/>
              <a:t>Textmasterformat bearbeiten</a:t>
            </a:r>
          </a:p>
        </p:txBody>
      </p:sp>
      <p:sp>
        <p:nvSpPr>
          <p:cNvPr id="12" name="Textfeld 11"/>
          <p:cNvSpPr txBox="1"/>
          <p:nvPr userDrawn="1"/>
        </p:nvSpPr>
        <p:spPr>
          <a:xfrm>
            <a:off x="429338" y="5984241"/>
            <a:ext cx="649537" cy="253916"/>
          </a:xfrm>
          <a:prstGeom prst="rect">
            <a:avLst/>
          </a:prstGeom>
          <a:noFill/>
        </p:spPr>
        <p:txBody>
          <a:bodyPr wrap="none" rtlCol="0">
            <a:spAutoFit/>
          </a:bodyPr>
          <a:lstStyle/>
          <a:p>
            <a:r>
              <a:rPr lang="de-DE" sz="1050" dirty="0">
                <a:solidFill>
                  <a:srgbClr val="000000"/>
                </a:solidFill>
              </a:rPr>
              <a:t>Source:</a:t>
            </a:r>
          </a:p>
        </p:txBody>
      </p:sp>
      <p:sp>
        <p:nvSpPr>
          <p:cNvPr id="13" name="Datumsplatzhalter 12"/>
          <p:cNvSpPr>
            <a:spLocks noGrp="1"/>
          </p:cNvSpPr>
          <p:nvPr>
            <p:ph type="dt" sz="half" idx="14"/>
          </p:nvPr>
        </p:nvSpPr>
        <p:spPr/>
        <p:txBody>
          <a:bodyPr/>
          <a:lstStyle/>
          <a:p>
            <a:endParaRPr lang="de-DE" dirty="0"/>
          </a:p>
        </p:txBody>
      </p:sp>
      <p:sp>
        <p:nvSpPr>
          <p:cNvPr id="14" name="Foliennummernplatzhalter 13"/>
          <p:cNvSpPr>
            <a:spLocks noGrp="1"/>
          </p:cNvSpPr>
          <p:nvPr>
            <p:ph type="sldNum" sz="quarter" idx="15"/>
          </p:nvPr>
        </p:nvSpPr>
        <p:spPr/>
        <p:txBody>
          <a:bodyPr/>
          <a:lstStyle/>
          <a:p>
            <a:fld id="{C35D4D2C-604B-4C3D-9F33-8912E20470A1}" type="slidenum">
              <a:rPr lang="de-DE"/>
              <a:pPr/>
              <a:t>‹Nr.›</a:t>
            </a:fld>
            <a:endParaRPr lang="de-DE" dirty="0"/>
          </a:p>
        </p:txBody>
      </p:sp>
      <p:sp>
        <p:nvSpPr>
          <p:cNvPr id="15" name="Fußzeilenplatzhalter 14"/>
          <p:cNvSpPr>
            <a:spLocks noGrp="1"/>
          </p:cNvSpPr>
          <p:nvPr>
            <p:ph type="ftr" sz="quarter" idx="16"/>
          </p:nvPr>
        </p:nvSpPr>
        <p:spPr>
          <a:xfrm>
            <a:off x="2615184" y="6356352"/>
            <a:ext cx="3913632" cy="365125"/>
          </a:xfrm>
          <a:prstGeom prst="rect">
            <a:avLst/>
          </a:prstGeom>
        </p:spPr>
        <p:txBody>
          <a:bodyPr/>
          <a:lstStyle/>
          <a:p>
            <a:r>
              <a:rPr lang="en-US">
                <a:solidFill>
                  <a:srgbClr val="000000"/>
                </a:solidFill>
              </a:rPr>
              <a:t>Winfried Hoffmann_SEE_100% RE</a:t>
            </a:r>
            <a:endParaRPr lang="de-DE" dirty="0">
              <a:solidFill>
                <a:srgbClr val="000000"/>
              </a:solidFill>
            </a:endParaRPr>
          </a:p>
        </p:txBody>
      </p:sp>
    </p:spTree>
    <p:extLst>
      <p:ext uri="{BB962C8B-B14F-4D97-AF65-F5344CB8AC3E}">
        <p14:creationId xmlns:p14="http://schemas.microsoft.com/office/powerpoint/2010/main" val="3670939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8" name="Picture 2" descr="G:\Eigene Dokumente\10 Verschiedenes\Weihnachtsgeschenk Papa 2010\110211 ASE Logo_neu.jpg"/>
          <p:cNvPicPr>
            <a:picLocks noChangeAspect="1" noChangeArrowheads="1"/>
          </p:cNvPicPr>
          <p:nvPr userDrawn="1"/>
        </p:nvPicPr>
        <p:blipFill>
          <a:blip r:embed="rId6" cstate="print"/>
          <a:srcRect/>
          <a:stretch>
            <a:fillRect/>
          </a:stretch>
        </p:blipFill>
        <p:spPr bwMode="auto">
          <a:xfrm>
            <a:off x="539553" y="620688"/>
            <a:ext cx="2880320" cy="1302658"/>
          </a:xfrm>
          <a:prstGeom prst="rect">
            <a:avLst/>
          </a:prstGeom>
          <a:noFill/>
        </p:spPr>
      </p:pic>
      <p:sp>
        <p:nvSpPr>
          <p:cNvPr id="2" name="Titel 1"/>
          <p:cNvSpPr>
            <a:spLocks noGrp="1"/>
          </p:cNvSpPr>
          <p:nvPr>
            <p:ph type="ctrTitle"/>
            <p:custDataLst>
              <p:tags r:id="rId1"/>
            </p:custDataLst>
          </p:nvPr>
        </p:nvSpPr>
        <p:spPr>
          <a:xfrm>
            <a:off x="539553" y="2636914"/>
            <a:ext cx="8136904" cy="1200329"/>
          </a:xfrm>
        </p:spPr>
        <p:txBody>
          <a:bodyPr anchor="b" anchorCtr="0">
            <a:spAutoFit/>
          </a:bodyPr>
          <a:lstStyle>
            <a:lvl1pPr>
              <a:defRPr sz="3600" b="1"/>
            </a:lvl1pPr>
          </a:lstStyle>
          <a:p>
            <a:r>
              <a:rPr lang="de-DE" smtClean="0"/>
              <a:t>Titelmasterformat durch Klicken bearbeiten</a:t>
            </a:r>
            <a:endParaRPr lang="de-DE" dirty="0"/>
          </a:p>
        </p:txBody>
      </p:sp>
      <p:sp>
        <p:nvSpPr>
          <p:cNvPr id="3" name="Untertitel 2"/>
          <p:cNvSpPr>
            <a:spLocks noGrp="1"/>
          </p:cNvSpPr>
          <p:nvPr>
            <p:ph type="subTitle" idx="1"/>
            <p:custDataLst>
              <p:tags r:id="rId2"/>
            </p:custDataLst>
          </p:nvPr>
        </p:nvSpPr>
        <p:spPr>
          <a:xfrm>
            <a:off x="539553" y="3857408"/>
            <a:ext cx="8136904" cy="1077218"/>
          </a:xfrm>
        </p:spPr>
        <p:txBody>
          <a:bodyPr>
            <a:spAutoFit/>
          </a:bodyPr>
          <a:lstStyle>
            <a:lvl1pPr marL="0" indent="0" algn="l">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18" name="Textfeld 17"/>
          <p:cNvSpPr txBox="1"/>
          <p:nvPr userDrawn="1">
            <p:custDataLst>
              <p:tags r:id="rId3"/>
            </p:custDataLst>
          </p:nvPr>
        </p:nvSpPr>
        <p:spPr>
          <a:xfrm>
            <a:off x="3635896" y="1368583"/>
            <a:ext cx="4621778" cy="646331"/>
          </a:xfrm>
          <a:prstGeom prst="rect">
            <a:avLst/>
          </a:prstGeom>
          <a:noFill/>
        </p:spPr>
        <p:txBody>
          <a:bodyPr wrap="none" rtlCol="0">
            <a:spAutoFit/>
          </a:bodyPr>
          <a:lstStyle/>
          <a:p>
            <a:r>
              <a:rPr lang="de-DE" sz="3600" b="1" dirty="0" smtClean="0">
                <a:solidFill>
                  <a:srgbClr val="4F81BD">
                    <a:lumMod val="50000"/>
                  </a:srgbClr>
                </a:solidFill>
              </a:rPr>
              <a:t>Applied Solar Expertise</a:t>
            </a:r>
            <a:endParaRPr lang="de-DE" sz="3600" b="1" dirty="0">
              <a:solidFill>
                <a:srgbClr val="4F81BD">
                  <a:lumMod val="50000"/>
                </a:srgbClr>
              </a:solidFill>
            </a:endParaRPr>
          </a:p>
        </p:txBody>
      </p:sp>
      <p:sp>
        <p:nvSpPr>
          <p:cNvPr id="4" name="Textfeld 3"/>
          <p:cNvSpPr txBox="1"/>
          <p:nvPr userDrawn="1">
            <p:custDataLst>
              <p:tags r:id="rId4"/>
            </p:custDataLst>
          </p:nvPr>
        </p:nvSpPr>
        <p:spPr>
          <a:xfrm>
            <a:off x="357968" y="5229200"/>
            <a:ext cx="8568952" cy="1477328"/>
          </a:xfrm>
          <a:prstGeom prst="rect">
            <a:avLst/>
          </a:prstGeom>
          <a:noFill/>
        </p:spPr>
        <p:txBody>
          <a:bodyPr wrap="square" rtlCol="0">
            <a:spAutoFit/>
          </a:bodyPr>
          <a:lstStyle/>
          <a:p>
            <a:r>
              <a:rPr lang="de-DE" b="1" dirty="0" smtClean="0">
                <a:solidFill>
                  <a:prstClr val="black"/>
                </a:solidFill>
              </a:rPr>
              <a:t>Dr. Winfried Hoffmann –  </a:t>
            </a:r>
            <a:r>
              <a:rPr lang="de-DE" b="1" dirty="0" smtClean="0">
                <a:solidFill>
                  <a:srgbClr val="4F81BD">
                    <a:lumMod val="50000"/>
                  </a:srgbClr>
                </a:solidFill>
              </a:rPr>
              <a:t>ASE</a:t>
            </a:r>
          </a:p>
          <a:p>
            <a:r>
              <a:rPr lang="de-DE" dirty="0" smtClean="0">
                <a:solidFill>
                  <a:prstClr val="black"/>
                </a:solidFill>
              </a:rPr>
              <a:t>SMA Management Board </a:t>
            </a:r>
            <a:r>
              <a:rPr lang="de-DE" dirty="0" err="1" smtClean="0">
                <a:solidFill>
                  <a:prstClr val="black"/>
                </a:solidFill>
              </a:rPr>
              <a:t>Representative</a:t>
            </a:r>
            <a:r>
              <a:rPr lang="de-DE" dirty="0" smtClean="0">
                <a:solidFill>
                  <a:prstClr val="black"/>
                </a:solidFill>
              </a:rPr>
              <a:t> </a:t>
            </a:r>
            <a:r>
              <a:rPr lang="de-DE" dirty="0" err="1" smtClean="0">
                <a:solidFill>
                  <a:prstClr val="black"/>
                </a:solidFill>
              </a:rPr>
              <a:t>to</a:t>
            </a:r>
            <a:r>
              <a:rPr lang="de-DE" dirty="0" smtClean="0">
                <a:solidFill>
                  <a:prstClr val="black"/>
                </a:solidFill>
              </a:rPr>
              <a:t> </a:t>
            </a:r>
            <a:r>
              <a:rPr lang="de-DE" dirty="0" err="1" smtClean="0">
                <a:solidFill>
                  <a:prstClr val="black"/>
                </a:solidFill>
              </a:rPr>
              <a:t>and</a:t>
            </a:r>
            <a:r>
              <a:rPr lang="de-DE" dirty="0" smtClean="0">
                <a:solidFill>
                  <a:prstClr val="black"/>
                </a:solidFill>
              </a:rPr>
              <a:t> </a:t>
            </a:r>
            <a:r>
              <a:rPr lang="de-DE" dirty="0" err="1" smtClean="0">
                <a:solidFill>
                  <a:prstClr val="black"/>
                </a:solidFill>
              </a:rPr>
              <a:t>president</a:t>
            </a:r>
            <a:r>
              <a:rPr lang="de-DE" dirty="0" smtClean="0">
                <a:solidFill>
                  <a:prstClr val="black"/>
                </a:solidFill>
              </a:rPr>
              <a:t> </a:t>
            </a:r>
            <a:r>
              <a:rPr lang="de-DE" dirty="0" err="1" smtClean="0">
                <a:solidFill>
                  <a:prstClr val="black"/>
                </a:solidFill>
              </a:rPr>
              <a:t>of</a:t>
            </a:r>
            <a:r>
              <a:rPr lang="de-DE" dirty="0" smtClean="0">
                <a:solidFill>
                  <a:prstClr val="black"/>
                </a:solidFill>
              </a:rPr>
              <a:t> </a:t>
            </a:r>
            <a:r>
              <a:rPr lang="de-DE" dirty="0" err="1" smtClean="0">
                <a:solidFill>
                  <a:prstClr val="black"/>
                </a:solidFill>
              </a:rPr>
              <a:t>the</a:t>
            </a:r>
            <a:r>
              <a:rPr lang="de-DE" dirty="0" smtClean="0">
                <a:solidFill>
                  <a:prstClr val="black"/>
                </a:solidFill>
              </a:rPr>
              <a:t> EPIA </a:t>
            </a:r>
            <a:br>
              <a:rPr lang="de-DE" dirty="0" smtClean="0">
                <a:solidFill>
                  <a:prstClr val="black"/>
                </a:solidFill>
              </a:rPr>
            </a:br>
            <a:r>
              <a:rPr lang="de-DE" dirty="0" smtClean="0">
                <a:solidFill>
                  <a:prstClr val="black"/>
                </a:solidFill>
              </a:rPr>
              <a:t>Member </a:t>
            </a:r>
            <a:r>
              <a:rPr lang="de-DE" dirty="0" err="1" smtClean="0">
                <a:solidFill>
                  <a:prstClr val="black"/>
                </a:solidFill>
              </a:rPr>
              <a:t>of</a:t>
            </a:r>
            <a:r>
              <a:rPr lang="de-DE" dirty="0" smtClean="0">
                <a:solidFill>
                  <a:prstClr val="black"/>
                </a:solidFill>
              </a:rPr>
              <a:t> Scientific Board </a:t>
            </a:r>
            <a:r>
              <a:rPr lang="de-DE" dirty="0" err="1" smtClean="0">
                <a:solidFill>
                  <a:prstClr val="black"/>
                </a:solidFill>
              </a:rPr>
              <a:t>of</a:t>
            </a:r>
            <a:r>
              <a:rPr lang="de-DE" dirty="0" smtClean="0">
                <a:solidFill>
                  <a:prstClr val="black"/>
                </a:solidFill>
              </a:rPr>
              <a:t> </a:t>
            </a:r>
            <a:r>
              <a:rPr lang="de-DE" dirty="0" err="1" smtClean="0">
                <a:solidFill>
                  <a:prstClr val="black"/>
                </a:solidFill>
              </a:rPr>
              <a:t>FhG</a:t>
            </a:r>
            <a:r>
              <a:rPr lang="de-DE" dirty="0" smtClean="0">
                <a:solidFill>
                  <a:prstClr val="black"/>
                </a:solidFill>
              </a:rPr>
              <a:t>-ISE , NEXT  </a:t>
            </a:r>
            <a:r>
              <a:rPr lang="de-DE" dirty="0" err="1" smtClean="0">
                <a:solidFill>
                  <a:prstClr val="black"/>
                </a:solidFill>
              </a:rPr>
              <a:t>and</a:t>
            </a:r>
            <a:r>
              <a:rPr lang="de-DE" dirty="0" smtClean="0">
                <a:solidFill>
                  <a:prstClr val="black"/>
                </a:solidFill>
              </a:rPr>
              <a:t> ZSW,</a:t>
            </a:r>
            <a:br>
              <a:rPr lang="de-DE" dirty="0" smtClean="0">
                <a:solidFill>
                  <a:prstClr val="black"/>
                </a:solidFill>
              </a:rPr>
            </a:br>
            <a:r>
              <a:rPr lang="de-DE" dirty="0" err="1" smtClean="0">
                <a:solidFill>
                  <a:prstClr val="black"/>
                </a:solidFill>
              </a:rPr>
              <a:t>Supervisory</a:t>
            </a:r>
            <a:r>
              <a:rPr lang="de-DE" dirty="0" smtClean="0">
                <a:solidFill>
                  <a:prstClr val="black"/>
                </a:solidFill>
              </a:rPr>
              <a:t> Board  </a:t>
            </a:r>
            <a:r>
              <a:rPr lang="de-DE" dirty="0" err="1" smtClean="0">
                <a:solidFill>
                  <a:prstClr val="black"/>
                </a:solidFill>
              </a:rPr>
              <a:t>member</a:t>
            </a:r>
            <a:r>
              <a:rPr lang="de-DE" dirty="0" smtClean="0">
                <a:solidFill>
                  <a:prstClr val="black"/>
                </a:solidFill>
              </a:rPr>
              <a:t> </a:t>
            </a:r>
            <a:r>
              <a:rPr lang="de-DE" dirty="0" err="1" smtClean="0">
                <a:solidFill>
                  <a:prstClr val="black"/>
                </a:solidFill>
              </a:rPr>
              <a:t>of</a:t>
            </a:r>
            <a:r>
              <a:rPr lang="de-DE" dirty="0" smtClean="0">
                <a:solidFill>
                  <a:prstClr val="black"/>
                </a:solidFill>
              </a:rPr>
              <a:t> ISFH, Helmholtz (HZB) , </a:t>
            </a:r>
            <a:br>
              <a:rPr lang="de-DE" dirty="0" smtClean="0">
                <a:solidFill>
                  <a:prstClr val="black"/>
                </a:solidFill>
              </a:rPr>
            </a:br>
            <a:r>
              <a:rPr lang="de-DE" dirty="0" smtClean="0">
                <a:solidFill>
                  <a:prstClr val="black"/>
                </a:solidFill>
              </a:rPr>
              <a:t>                                                       Solarfabrik AG </a:t>
            </a:r>
            <a:r>
              <a:rPr lang="de-DE" dirty="0" err="1" smtClean="0">
                <a:solidFill>
                  <a:prstClr val="black"/>
                </a:solidFill>
              </a:rPr>
              <a:t>and</a:t>
            </a:r>
            <a:r>
              <a:rPr lang="de-DE" dirty="0" smtClean="0">
                <a:solidFill>
                  <a:prstClr val="black"/>
                </a:solidFill>
              </a:rPr>
              <a:t> SMA Solar Technology AG</a:t>
            </a:r>
          </a:p>
        </p:txBody>
      </p:sp>
    </p:spTree>
    <p:extLst>
      <p:ext uri="{BB962C8B-B14F-4D97-AF65-F5344CB8AC3E}">
        <p14:creationId xmlns:p14="http://schemas.microsoft.com/office/powerpoint/2010/main" val="838801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xecutive summar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8" name="Inhaltsplatzhalter 2"/>
          <p:cNvSpPr>
            <a:spLocks noGrp="1"/>
          </p:cNvSpPr>
          <p:nvPr>
            <p:ph idx="1"/>
          </p:nvPr>
        </p:nvSpPr>
        <p:spPr>
          <a:xfrm>
            <a:off x="457200" y="1600201"/>
            <a:ext cx="8229600" cy="434908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Datumsplatzhalter 8"/>
          <p:cNvSpPr>
            <a:spLocks noGrp="1"/>
          </p:cNvSpPr>
          <p:nvPr>
            <p:ph type="dt" sz="half" idx="10"/>
          </p:nvPr>
        </p:nvSpPr>
        <p:spPr/>
        <p:txBody>
          <a:bodyPr/>
          <a:lstStyle/>
          <a:p>
            <a:r>
              <a:rPr lang="de-DE" smtClean="0">
                <a:solidFill>
                  <a:prstClr val="black"/>
                </a:solidFill>
              </a:rPr>
              <a:t>18/11/2022</a:t>
            </a:r>
            <a:endParaRPr lang="de-DE" dirty="0">
              <a:solidFill>
                <a:prstClr val="black"/>
              </a:solidFill>
            </a:endParaRPr>
          </a:p>
        </p:txBody>
      </p:sp>
      <p:sp>
        <p:nvSpPr>
          <p:cNvPr id="10" name="Foliennummernplatzhalter 9"/>
          <p:cNvSpPr>
            <a:spLocks noGrp="1"/>
          </p:cNvSpPr>
          <p:nvPr>
            <p:ph type="sldNum" sz="quarter" idx="11"/>
          </p:nvPr>
        </p:nvSpPr>
        <p:spPr/>
        <p:txBody>
          <a:bodyPr/>
          <a:lstStyle/>
          <a:p>
            <a:fld id="{C35D4D2C-604B-4C3D-9F33-8912E20470A1}" type="slidenum">
              <a:rPr lang="de-DE" smtClean="0">
                <a:solidFill>
                  <a:prstClr val="black"/>
                </a:solidFill>
              </a:rPr>
              <a:pPr/>
              <a:t>‹Nr.›</a:t>
            </a:fld>
            <a:endParaRPr lang="de-DE" dirty="0">
              <a:solidFill>
                <a:prstClr val="black"/>
              </a:solidFill>
            </a:endParaRPr>
          </a:p>
        </p:txBody>
      </p:sp>
      <p:sp>
        <p:nvSpPr>
          <p:cNvPr id="11" name="Fußzeilenplatzhalter 10"/>
          <p:cNvSpPr>
            <a:spLocks noGrp="1"/>
          </p:cNvSpPr>
          <p:nvPr>
            <p:ph type="ftr" sz="quarter" idx="12"/>
          </p:nvPr>
        </p:nvSpPr>
        <p:spPr/>
        <p:txBody>
          <a:bodyPr/>
          <a:lstStyle/>
          <a:p>
            <a:r>
              <a:rPr lang="de-DE" smtClean="0">
                <a:solidFill>
                  <a:prstClr val="black"/>
                </a:solidFill>
              </a:rPr>
              <a:t>Winfried Hoffmann_KIT</a:t>
            </a:r>
            <a:endParaRPr lang="de-DE" dirty="0" smtClean="0">
              <a:solidFill>
                <a:prstClr val="black"/>
              </a:solidFill>
            </a:endParaRPr>
          </a:p>
        </p:txBody>
      </p:sp>
      <p:sp>
        <p:nvSpPr>
          <p:cNvPr id="7" name="Textplatzhalter 9"/>
          <p:cNvSpPr>
            <a:spLocks noGrp="1"/>
          </p:cNvSpPr>
          <p:nvPr>
            <p:ph type="body" sz="quarter" idx="13"/>
          </p:nvPr>
        </p:nvSpPr>
        <p:spPr>
          <a:xfrm>
            <a:off x="917880" y="5984243"/>
            <a:ext cx="3528194" cy="216495"/>
          </a:xfrm>
        </p:spPr>
        <p:txBody>
          <a:bodyPr>
            <a:noAutofit/>
          </a:bodyPr>
          <a:lstStyle>
            <a:lvl1pPr>
              <a:buNone/>
              <a:defRPr sz="1050"/>
            </a:lvl1pPr>
            <a:lvl2pPr>
              <a:defRPr sz="900"/>
            </a:lvl2pPr>
            <a:lvl3pPr>
              <a:defRPr sz="800"/>
            </a:lvl3pPr>
            <a:lvl4pPr>
              <a:defRPr sz="800"/>
            </a:lvl4pPr>
            <a:lvl5pPr>
              <a:defRPr sz="800"/>
            </a:lvl5pPr>
          </a:lstStyle>
          <a:p>
            <a:pPr lvl="0"/>
            <a:r>
              <a:rPr lang="de-DE" smtClean="0"/>
              <a:t>Textmasterformat bearbeiten</a:t>
            </a:r>
          </a:p>
        </p:txBody>
      </p:sp>
      <p:sp>
        <p:nvSpPr>
          <p:cNvPr id="12" name="Textfeld 11"/>
          <p:cNvSpPr txBox="1"/>
          <p:nvPr userDrawn="1"/>
        </p:nvSpPr>
        <p:spPr>
          <a:xfrm>
            <a:off x="429338" y="5984241"/>
            <a:ext cx="595035" cy="253916"/>
          </a:xfrm>
          <a:prstGeom prst="rect">
            <a:avLst/>
          </a:prstGeom>
          <a:noFill/>
        </p:spPr>
        <p:txBody>
          <a:bodyPr wrap="none" rtlCol="0">
            <a:spAutoFit/>
          </a:bodyPr>
          <a:lstStyle/>
          <a:p>
            <a:r>
              <a:rPr lang="de-DE" sz="1050" dirty="0" smtClean="0">
                <a:solidFill>
                  <a:prstClr val="black"/>
                </a:solidFill>
              </a:rPr>
              <a:t>Source:</a:t>
            </a:r>
            <a:endParaRPr lang="de-DE" sz="1050" dirty="0">
              <a:solidFill>
                <a:prstClr val="black"/>
              </a:solidFill>
            </a:endParaRPr>
          </a:p>
        </p:txBody>
      </p:sp>
    </p:spTree>
    <p:extLst>
      <p:ext uri="{BB962C8B-B14F-4D97-AF65-F5344CB8AC3E}">
        <p14:creationId xmlns:p14="http://schemas.microsoft.com/office/powerpoint/2010/main" val="3308388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ecutive summar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8" name="Inhaltsplatzhalter 2"/>
          <p:cNvSpPr>
            <a:spLocks noGrp="1"/>
          </p:cNvSpPr>
          <p:nvPr>
            <p:ph idx="1"/>
          </p:nvPr>
        </p:nvSpPr>
        <p:spPr>
          <a:xfrm>
            <a:off x="457200" y="1600201"/>
            <a:ext cx="8229600" cy="434908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Datumsplatzhalter 8"/>
          <p:cNvSpPr>
            <a:spLocks noGrp="1"/>
          </p:cNvSpPr>
          <p:nvPr>
            <p:ph type="dt" sz="half" idx="10"/>
          </p:nvPr>
        </p:nvSpPr>
        <p:spPr/>
        <p:txBody>
          <a:bodyPr/>
          <a:lstStyle/>
          <a:p>
            <a:r>
              <a:rPr lang="de-DE" smtClean="0">
                <a:solidFill>
                  <a:prstClr val="black"/>
                </a:solidFill>
              </a:rPr>
              <a:t>230224</a:t>
            </a:r>
            <a:endParaRPr lang="de-DE" dirty="0">
              <a:solidFill>
                <a:prstClr val="black"/>
              </a:solidFill>
            </a:endParaRPr>
          </a:p>
        </p:txBody>
      </p:sp>
      <p:sp>
        <p:nvSpPr>
          <p:cNvPr id="10" name="Foliennummernplatzhalter 9"/>
          <p:cNvSpPr>
            <a:spLocks noGrp="1"/>
          </p:cNvSpPr>
          <p:nvPr>
            <p:ph type="sldNum" sz="quarter" idx="11"/>
          </p:nvPr>
        </p:nvSpPr>
        <p:spPr/>
        <p:txBody>
          <a:bodyPr/>
          <a:lstStyle/>
          <a:p>
            <a:fld id="{C35D4D2C-604B-4C3D-9F33-8912E20470A1}" type="slidenum">
              <a:rPr lang="de-DE" smtClean="0">
                <a:solidFill>
                  <a:prstClr val="black"/>
                </a:solidFill>
              </a:rPr>
              <a:pPr/>
              <a:t>‹Nr.›</a:t>
            </a:fld>
            <a:endParaRPr lang="de-DE" dirty="0">
              <a:solidFill>
                <a:prstClr val="black"/>
              </a:solidFill>
            </a:endParaRPr>
          </a:p>
        </p:txBody>
      </p:sp>
      <p:sp>
        <p:nvSpPr>
          <p:cNvPr id="11" name="Fußzeilenplatzhalter 10"/>
          <p:cNvSpPr>
            <a:spLocks noGrp="1"/>
          </p:cNvSpPr>
          <p:nvPr>
            <p:ph type="ftr" sz="quarter" idx="12"/>
          </p:nvPr>
        </p:nvSpPr>
        <p:spPr/>
        <p:txBody>
          <a:bodyPr/>
          <a:lstStyle/>
          <a:p>
            <a:r>
              <a:rPr lang="de-DE" smtClean="0">
                <a:solidFill>
                  <a:prstClr val="black"/>
                </a:solidFill>
              </a:rPr>
              <a:t>Winfried Hoffmann KIT Seminar</a:t>
            </a:r>
            <a:endParaRPr lang="de-DE" dirty="0" smtClean="0">
              <a:solidFill>
                <a:prstClr val="black"/>
              </a:solidFill>
            </a:endParaRPr>
          </a:p>
        </p:txBody>
      </p:sp>
      <p:sp>
        <p:nvSpPr>
          <p:cNvPr id="7" name="Textplatzhalter 9"/>
          <p:cNvSpPr>
            <a:spLocks noGrp="1"/>
          </p:cNvSpPr>
          <p:nvPr>
            <p:ph type="body" sz="quarter" idx="13"/>
          </p:nvPr>
        </p:nvSpPr>
        <p:spPr>
          <a:xfrm>
            <a:off x="917880" y="5984243"/>
            <a:ext cx="3528194" cy="216495"/>
          </a:xfrm>
        </p:spPr>
        <p:txBody>
          <a:bodyPr>
            <a:noAutofit/>
          </a:bodyPr>
          <a:lstStyle>
            <a:lvl1pPr>
              <a:buNone/>
              <a:defRPr sz="1050"/>
            </a:lvl1pPr>
            <a:lvl2pPr>
              <a:defRPr sz="900"/>
            </a:lvl2pPr>
            <a:lvl3pPr>
              <a:defRPr sz="800"/>
            </a:lvl3pPr>
            <a:lvl4pPr>
              <a:defRPr sz="800"/>
            </a:lvl4pPr>
            <a:lvl5pPr>
              <a:defRPr sz="800"/>
            </a:lvl5pPr>
          </a:lstStyle>
          <a:p>
            <a:pPr lvl="0"/>
            <a:r>
              <a:rPr lang="de-DE" smtClean="0"/>
              <a:t>Textmasterformat bearbeiten</a:t>
            </a:r>
          </a:p>
        </p:txBody>
      </p:sp>
      <p:sp>
        <p:nvSpPr>
          <p:cNvPr id="12" name="Textfeld 11"/>
          <p:cNvSpPr txBox="1"/>
          <p:nvPr userDrawn="1"/>
        </p:nvSpPr>
        <p:spPr>
          <a:xfrm>
            <a:off x="429338" y="5984241"/>
            <a:ext cx="595035" cy="253916"/>
          </a:xfrm>
          <a:prstGeom prst="rect">
            <a:avLst/>
          </a:prstGeom>
          <a:noFill/>
        </p:spPr>
        <p:txBody>
          <a:bodyPr wrap="none" rtlCol="0">
            <a:spAutoFit/>
          </a:bodyPr>
          <a:lstStyle/>
          <a:p>
            <a:r>
              <a:rPr lang="de-DE" sz="1050" dirty="0">
                <a:solidFill>
                  <a:prstClr val="black"/>
                </a:solidFill>
              </a:rPr>
              <a:t>Source:</a:t>
            </a:r>
          </a:p>
        </p:txBody>
      </p:sp>
    </p:spTree>
    <p:extLst>
      <p:ext uri="{BB962C8B-B14F-4D97-AF65-F5344CB8AC3E}">
        <p14:creationId xmlns:p14="http://schemas.microsoft.com/office/powerpoint/2010/main" val="1525779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dirty="0"/>
          </a:p>
        </p:txBody>
      </p:sp>
      <p:sp>
        <p:nvSpPr>
          <p:cNvPr id="8" name="Textplatzhalter 7"/>
          <p:cNvSpPr>
            <a:spLocks noGrp="1"/>
          </p:cNvSpPr>
          <p:nvPr>
            <p:ph type="body" sz="quarter" idx="13" hasCustomPrompt="1"/>
          </p:nvPr>
        </p:nvSpPr>
        <p:spPr>
          <a:xfrm>
            <a:off x="755651" y="1772544"/>
            <a:ext cx="7344742" cy="3744689"/>
          </a:xfrm>
        </p:spPr>
        <p:txBody>
          <a:bodyPr/>
          <a:lstStyle>
            <a:lvl1pPr>
              <a:lnSpc>
                <a:spcPct val="150000"/>
              </a:lnSpc>
              <a:defRPr/>
            </a:lvl1pPr>
          </a:lstStyle>
          <a:p>
            <a:pPr lvl="0"/>
            <a:r>
              <a:rPr lang="de-DE" dirty="0" smtClean="0"/>
              <a:t>...</a:t>
            </a:r>
          </a:p>
          <a:p>
            <a:pPr lvl="0"/>
            <a:r>
              <a:rPr lang="de-DE" dirty="0" smtClean="0"/>
              <a:t>…</a:t>
            </a:r>
          </a:p>
          <a:p>
            <a:pPr lvl="0"/>
            <a:r>
              <a:rPr lang="de-DE" dirty="0" smtClean="0"/>
              <a:t>…</a:t>
            </a:r>
          </a:p>
          <a:p>
            <a:pPr lvl="0"/>
            <a:r>
              <a:rPr lang="de-DE" dirty="0" smtClean="0"/>
              <a:t>…</a:t>
            </a:r>
          </a:p>
        </p:txBody>
      </p:sp>
      <p:sp>
        <p:nvSpPr>
          <p:cNvPr id="10" name="Datumsplatzhalter 9"/>
          <p:cNvSpPr>
            <a:spLocks noGrp="1"/>
          </p:cNvSpPr>
          <p:nvPr>
            <p:ph type="dt" sz="half" idx="14"/>
          </p:nvPr>
        </p:nvSpPr>
        <p:spPr/>
        <p:txBody>
          <a:bodyPr/>
          <a:lstStyle/>
          <a:p>
            <a:r>
              <a:rPr lang="de-DE" smtClean="0">
                <a:solidFill>
                  <a:prstClr val="black"/>
                </a:solidFill>
              </a:rPr>
              <a:t>18/11/2022</a:t>
            </a:r>
            <a:endParaRPr lang="de-DE" dirty="0">
              <a:solidFill>
                <a:prstClr val="black"/>
              </a:solidFill>
            </a:endParaRPr>
          </a:p>
        </p:txBody>
      </p:sp>
      <p:sp>
        <p:nvSpPr>
          <p:cNvPr id="11" name="Foliennummernplatzhalter 10"/>
          <p:cNvSpPr>
            <a:spLocks noGrp="1"/>
          </p:cNvSpPr>
          <p:nvPr>
            <p:ph type="sldNum" sz="quarter" idx="15"/>
          </p:nvPr>
        </p:nvSpPr>
        <p:spPr/>
        <p:txBody>
          <a:bodyPr/>
          <a:lstStyle/>
          <a:p>
            <a:fld id="{C35D4D2C-604B-4C3D-9F33-8912E20470A1}" type="slidenum">
              <a:rPr lang="de-DE" smtClean="0">
                <a:solidFill>
                  <a:prstClr val="black"/>
                </a:solidFill>
              </a:rPr>
              <a:pPr/>
              <a:t>‹Nr.›</a:t>
            </a:fld>
            <a:endParaRPr lang="de-DE" dirty="0">
              <a:solidFill>
                <a:prstClr val="black"/>
              </a:solidFill>
            </a:endParaRPr>
          </a:p>
        </p:txBody>
      </p:sp>
      <p:sp>
        <p:nvSpPr>
          <p:cNvPr id="12" name="Fußzeilenplatzhalter 11"/>
          <p:cNvSpPr>
            <a:spLocks noGrp="1"/>
          </p:cNvSpPr>
          <p:nvPr>
            <p:ph type="ftr" sz="quarter" idx="16"/>
          </p:nvPr>
        </p:nvSpPr>
        <p:spPr/>
        <p:txBody>
          <a:bodyPr/>
          <a:lstStyle/>
          <a:p>
            <a:r>
              <a:rPr lang="de-DE" smtClean="0">
                <a:solidFill>
                  <a:prstClr val="black"/>
                </a:solidFill>
              </a:rPr>
              <a:t>Winfried Hoffmann_KIT</a:t>
            </a:r>
            <a:endParaRPr lang="de-DE" dirty="0" smtClean="0">
              <a:solidFill>
                <a:prstClr val="black"/>
              </a:solidFill>
            </a:endParaRPr>
          </a:p>
        </p:txBody>
      </p:sp>
      <p:sp>
        <p:nvSpPr>
          <p:cNvPr id="13" name="Textplatzhalter 9"/>
          <p:cNvSpPr>
            <a:spLocks noGrp="1"/>
          </p:cNvSpPr>
          <p:nvPr>
            <p:ph type="body" sz="quarter" idx="17"/>
          </p:nvPr>
        </p:nvSpPr>
        <p:spPr>
          <a:xfrm>
            <a:off x="917880" y="5984243"/>
            <a:ext cx="3528194" cy="216495"/>
          </a:xfrm>
        </p:spPr>
        <p:txBody>
          <a:bodyPr>
            <a:noAutofit/>
          </a:bodyPr>
          <a:lstStyle>
            <a:lvl1pPr>
              <a:buNone/>
              <a:defRPr sz="1050"/>
            </a:lvl1pPr>
            <a:lvl2pPr>
              <a:defRPr sz="900"/>
            </a:lvl2pPr>
            <a:lvl3pPr>
              <a:defRPr sz="800"/>
            </a:lvl3pPr>
            <a:lvl4pPr>
              <a:defRPr sz="800"/>
            </a:lvl4pPr>
            <a:lvl5pPr>
              <a:defRPr sz="800"/>
            </a:lvl5pPr>
          </a:lstStyle>
          <a:p>
            <a:pPr lvl="0"/>
            <a:r>
              <a:rPr lang="de-DE" smtClean="0"/>
              <a:t>Textmasterformat bearbeiten</a:t>
            </a:r>
          </a:p>
        </p:txBody>
      </p:sp>
      <p:sp>
        <p:nvSpPr>
          <p:cNvPr id="14" name="Textfeld 13"/>
          <p:cNvSpPr txBox="1"/>
          <p:nvPr userDrawn="1"/>
        </p:nvSpPr>
        <p:spPr>
          <a:xfrm>
            <a:off x="429338" y="5984241"/>
            <a:ext cx="595035" cy="253916"/>
          </a:xfrm>
          <a:prstGeom prst="rect">
            <a:avLst/>
          </a:prstGeom>
          <a:noFill/>
        </p:spPr>
        <p:txBody>
          <a:bodyPr wrap="none" rtlCol="0">
            <a:spAutoFit/>
          </a:bodyPr>
          <a:lstStyle/>
          <a:p>
            <a:r>
              <a:rPr lang="de-DE" sz="1050" dirty="0" smtClean="0">
                <a:solidFill>
                  <a:prstClr val="black"/>
                </a:solidFill>
              </a:rPr>
              <a:t>Source:</a:t>
            </a:r>
            <a:endParaRPr lang="de-DE" sz="1050" dirty="0">
              <a:solidFill>
                <a:prstClr val="black"/>
              </a:solidFill>
            </a:endParaRPr>
          </a:p>
        </p:txBody>
      </p:sp>
    </p:spTree>
    <p:extLst>
      <p:ext uri="{BB962C8B-B14F-4D97-AF65-F5344CB8AC3E}">
        <p14:creationId xmlns:p14="http://schemas.microsoft.com/office/powerpoint/2010/main" val="1024983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custDataLst>
              <p:tags r:id="rId1"/>
            </p:custDataLst>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extplatzhalter 9"/>
          <p:cNvSpPr>
            <a:spLocks noGrp="1"/>
          </p:cNvSpPr>
          <p:nvPr>
            <p:ph type="body" sz="quarter" idx="13"/>
            <p:custDataLst>
              <p:tags r:id="rId2"/>
            </p:custDataLst>
          </p:nvPr>
        </p:nvSpPr>
        <p:spPr>
          <a:xfrm>
            <a:off x="917880" y="5984243"/>
            <a:ext cx="3528194" cy="216495"/>
          </a:xfrm>
        </p:spPr>
        <p:txBody>
          <a:bodyPr>
            <a:noAutofit/>
          </a:bodyPr>
          <a:lstStyle>
            <a:lvl1pPr>
              <a:buNone/>
              <a:defRPr sz="1050"/>
            </a:lvl1pPr>
            <a:lvl2pPr>
              <a:defRPr sz="900"/>
            </a:lvl2pPr>
            <a:lvl3pPr>
              <a:defRPr sz="800"/>
            </a:lvl3pPr>
            <a:lvl4pPr>
              <a:defRPr sz="800"/>
            </a:lvl4pPr>
            <a:lvl5pPr>
              <a:defRPr sz="800"/>
            </a:lvl5pPr>
          </a:lstStyle>
          <a:p>
            <a:pPr lvl="0"/>
            <a:r>
              <a:rPr lang="de-DE" smtClean="0"/>
              <a:t>Textmasterformat bearbeiten</a:t>
            </a:r>
          </a:p>
        </p:txBody>
      </p:sp>
      <p:sp>
        <p:nvSpPr>
          <p:cNvPr id="11" name="Textfeld 10"/>
          <p:cNvSpPr txBox="1"/>
          <p:nvPr userDrawn="1">
            <p:custDataLst>
              <p:tags r:id="rId3"/>
            </p:custDataLst>
          </p:nvPr>
        </p:nvSpPr>
        <p:spPr>
          <a:xfrm>
            <a:off x="429338" y="5984241"/>
            <a:ext cx="595035" cy="253916"/>
          </a:xfrm>
          <a:prstGeom prst="rect">
            <a:avLst/>
          </a:prstGeom>
          <a:noFill/>
        </p:spPr>
        <p:txBody>
          <a:bodyPr wrap="none" rtlCol="0">
            <a:spAutoFit/>
          </a:bodyPr>
          <a:lstStyle/>
          <a:p>
            <a:r>
              <a:rPr lang="de-DE" sz="1050" dirty="0" smtClean="0">
                <a:solidFill>
                  <a:prstClr val="black"/>
                </a:solidFill>
              </a:rPr>
              <a:t>Source:</a:t>
            </a:r>
            <a:endParaRPr lang="de-DE" sz="1050" dirty="0">
              <a:solidFill>
                <a:prstClr val="black"/>
              </a:solidFill>
            </a:endParaRPr>
          </a:p>
        </p:txBody>
      </p:sp>
      <p:sp>
        <p:nvSpPr>
          <p:cNvPr id="15" name="Titel 14"/>
          <p:cNvSpPr>
            <a:spLocks noGrp="1"/>
          </p:cNvSpPr>
          <p:nvPr>
            <p:ph type="title"/>
            <p:custDataLst>
              <p:tags r:id="rId4"/>
            </p:custDataLst>
          </p:nvPr>
        </p:nvSpPr>
        <p:spPr/>
        <p:txBody>
          <a:bodyPr/>
          <a:lstStyle/>
          <a:p>
            <a:r>
              <a:rPr lang="de-DE" smtClean="0"/>
              <a:t>Titelmasterformat durch Klicken bearbeiten</a:t>
            </a:r>
            <a:endParaRPr lang="de-DE"/>
          </a:p>
        </p:txBody>
      </p:sp>
      <p:sp>
        <p:nvSpPr>
          <p:cNvPr id="22" name="Datumsplatzhalter 21"/>
          <p:cNvSpPr>
            <a:spLocks noGrp="1"/>
          </p:cNvSpPr>
          <p:nvPr>
            <p:ph type="dt" sz="half" idx="14"/>
            <p:custDataLst>
              <p:tags r:id="rId5"/>
            </p:custDataLst>
          </p:nvPr>
        </p:nvSpPr>
        <p:spPr/>
        <p:txBody>
          <a:bodyPr/>
          <a:lstStyle/>
          <a:p>
            <a:r>
              <a:rPr lang="de-DE" smtClean="0">
                <a:solidFill>
                  <a:prstClr val="black"/>
                </a:solidFill>
              </a:rPr>
              <a:t>18/11/2022</a:t>
            </a:r>
            <a:endParaRPr lang="de-DE" dirty="0">
              <a:solidFill>
                <a:prstClr val="black"/>
              </a:solidFill>
            </a:endParaRPr>
          </a:p>
        </p:txBody>
      </p:sp>
      <p:sp>
        <p:nvSpPr>
          <p:cNvPr id="23" name="Foliennummernplatzhalter 22"/>
          <p:cNvSpPr>
            <a:spLocks noGrp="1"/>
          </p:cNvSpPr>
          <p:nvPr>
            <p:ph type="sldNum" sz="quarter" idx="15"/>
            <p:custDataLst>
              <p:tags r:id="rId6"/>
            </p:custDataLst>
          </p:nvPr>
        </p:nvSpPr>
        <p:spPr/>
        <p:txBody>
          <a:bodyPr/>
          <a:lstStyle/>
          <a:p>
            <a:fld id="{C35D4D2C-604B-4C3D-9F33-8912E20470A1}" type="slidenum">
              <a:rPr lang="de-DE" smtClean="0">
                <a:solidFill>
                  <a:prstClr val="black"/>
                </a:solidFill>
              </a:rPr>
              <a:pPr/>
              <a:t>‹Nr.›</a:t>
            </a:fld>
            <a:endParaRPr lang="de-DE" dirty="0">
              <a:solidFill>
                <a:prstClr val="black"/>
              </a:solidFill>
            </a:endParaRPr>
          </a:p>
        </p:txBody>
      </p:sp>
      <p:sp>
        <p:nvSpPr>
          <p:cNvPr id="24" name="Fußzeilenplatzhalter 23"/>
          <p:cNvSpPr>
            <a:spLocks noGrp="1"/>
          </p:cNvSpPr>
          <p:nvPr>
            <p:ph type="ftr" sz="quarter" idx="16"/>
            <p:custDataLst>
              <p:tags r:id="rId7"/>
            </p:custDataLst>
          </p:nvPr>
        </p:nvSpPr>
        <p:spPr/>
        <p:txBody>
          <a:bodyPr/>
          <a:lstStyle/>
          <a:p>
            <a:r>
              <a:rPr lang="de-DE" smtClean="0">
                <a:solidFill>
                  <a:prstClr val="black"/>
                </a:solidFill>
              </a:rPr>
              <a:t>Winfried Hoffmann_KIT</a:t>
            </a:r>
            <a:endParaRPr lang="de-DE" dirty="0" smtClean="0">
              <a:solidFill>
                <a:prstClr val="black"/>
              </a:solidFill>
            </a:endParaRPr>
          </a:p>
        </p:txBody>
      </p:sp>
    </p:spTree>
    <p:extLst>
      <p:ext uri="{BB962C8B-B14F-4D97-AF65-F5344CB8AC3E}">
        <p14:creationId xmlns:p14="http://schemas.microsoft.com/office/powerpoint/2010/main" val="1601471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1"/>
            <a:ext cx="4038600" cy="4389120"/>
          </a:xfrm>
        </p:spPr>
        <p:txBody>
          <a:bodyPr vert="horz" lIns="91440" tIns="45720" rIns="91440" bIns="45720" rtlCol="0">
            <a:normAutofit/>
          </a:bodyPr>
          <a:lstStyle>
            <a:lvl1pPr algn="l" defTabSz="914400" rtl="0" eaLnBrk="1" latinLnBrk="0" hangingPunct="1">
              <a:spcBef>
                <a:spcPct val="20000"/>
              </a:spcBef>
              <a:buFont typeface="Arial" pitchFamily="34" charset="0"/>
              <a:defRPr lang="de-DE" sz="2000" kern="1200" dirty="0" smtClean="0">
                <a:solidFill>
                  <a:schemeClr val="tx1"/>
                </a:solidFill>
                <a:latin typeface="+mn-lt"/>
                <a:ea typeface="+mn-ea"/>
                <a:cs typeface="+mn-cs"/>
              </a:defRPr>
            </a:lvl1pPr>
            <a:lvl2pPr algn="l" defTabSz="914400" rtl="0" eaLnBrk="1" latinLnBrk="0" hangingPunct="1">
              <a:spcBef>
                <a:spcPct val="20000"/>
              </a:spcBef>
              <a:buFont typeface="Arial" pitchFamily="34" charset="0"/>
              <a:defRPr lang="de-DE" sz="1600" kern="1200" dirty="0" smtClean="0">
                <a:solidFill>
                  <a:schemeClr val="tx1"/>
                </a:solidFill>
                <a:latin typeface="+mn-lt"/>
                <a:ea typeface="+mn-ea"/>
                <a:cs typeface="+mn-cs"/>
              </a:defRPr>
            </a:lvl2pPr>
            <a:lvl3pPr algn="l" defTabSz="914400" rtl="0" eaLnBrk="1" latinLnBrk="0" hangingPunct="1">
              <a:spcBef>
                <a:spcPct val="20000"/>
              </a:spcBef>
              <a:buFont typeface="Arial" pitchFamily="34" charset="0"/>
              <a:defRPr lang="de-DE" sz="1400" kern="1200" dirty="0" smtClean="0">
                <a:solidFill>
                  <a:schemeClr val="tx1"/>
                </a:solidFill>
                <a:latin typeface="+mn-lt"/>
                <a:ea typeface="+mn-ea"/>
                <a:cs typeface="+mn-cs"/>
              </a:defRPr>
            </a:lvl3pPr>
            <a:lvl4pPr algn="l" defTabSz="914400" rtl="0" eaLnBrk="1" latinLnBrk="0" hangingPunct="1">
              <a:spcBef>
                <a:spcPct val="20000"/>
              </a:spcBef>
              <a:buFont typeface="Arial" pitchFamily="34" charset="0"/>
              <a:defRPr lang="de-DE" sz="1400" kern="1200" dirty="0" smtClean="0">
                <a:solidFill>
                  <a:schemeClr val="tx1"/>
                </a:solidFill>
                <a:latin typeface="+mn-lt"/>
                <a:ea typeface="+mn-ea"/>
                <a:cs typeface="+mn-cs"/>
              </a:defRPr>
            </a:lvl4pPr>
            <a:lvl5pPr algn="l" defTabSz="914400" rtl="0" eaLnBrk="1" latinLnBrk="0" hangingPunct="1">
              <a:spcBef>
                <a:spcPct val="20000"/>
              </a:spcBef>
              <a:buFont typeface="Arial" pitchFamily="34" charset="0"/>
              <a:defRPr lang="de-DE" sz="1400" kern="1200" dirty="0" smtClean="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1600201"/>
            <a:ext cx="4038600" cy="4389120"/>
          </a:xfrm>
        </p:spPr>
        <p:txBody>
          <a:bodyPr vert="horz" lIns="91440" tIns="45720" rIns="91440" bIns="45720" rtlCol="0">
            <a:normAutofit/>
          </a:bodyPr>
          <a:lstStyle>
            <a:lvl1pPr algn="l" defTabSz="914400" rtl="0" eaLnBrk="1" latinLnBrk="0" hangingPunct="1">
              <a:spcBef>
                <a:spcPct val="20000"/>
              </a:spcBef>
              <a:buFont typeface="Arial" pitchFamily="34" charset="0"/>
              <a:defRPr lang="de-DE" sz="2000" kern="1200" smtClean="0">
                <a:solidFill>
                  <a:schemeClr val="tx1"/>
                </a:solidFill>
                <a:latin typeface="+mn-lt"/>
                <a:ea typeface="+mn-ea"/>
                <a:cs typeface="+mn-cs"/>
              </a:defRPr>
            </a:lvl1pPr>
            <a:lvl2pPr algn="l" defTabSz="914400" rtl="0" eaLnBrk="1" latinLnBrk="0" hangingPunct="1">
              <a:spcBef>
                <a:spcPct val="20000"/>
              </a:spcBef>
              <a:buFont typeface="Arial" pitchFamily="34" charset="0"/>
              <a:defRPr lang="de-DE" sz="1600" kern="1200" smtClean="0">
                <a:solidFill>
                  <a:schemeClr val="tx1"/>
                </a:solidFill>
                <a:latin typeface="+mn-lt"/>
                <a:ea typeface="+mn-ea"/>
                <a:cs typeface="+mn-cs"/>
              </a:defRPr>
            </a:lvl2pPr>
            <a:lvl3pPr algn="l" defTabSz="914400" rtl="0" eaLnBrk="1" latinLnBrk="0" hangingPunct="1">
              <a:spcBef>
                <a:spcPct val="20000"/>
              </a:spcBef>
              <a:buFont typeface="Arial" pitchFamily="34" charset="0"/>
              <a:defRPr lang="de-DE" sz="1400" kern="1200" smtClean="0">
                <a:solidFill>
                  <a:schemeClr val="tx1"/>
                </a:solidFill>
                <a:latin typeface="+mn-lt"/>
                <a:ea typeface="+mn-ea"/>
                <a:cs typeface="+mn-cs"/>
              </a:defRPr>
            </a:lvl3pPr>
            <a:lvl4pPr algn="l" defTabSz="914400" rtl="0" eaLnBrk="1" latinLnBrk="0" hangingPunct="1">
              <a:spcBef>
                <a:spcPct val="20000"/>
              </a:spcBef>
              <a:buFont typeface="Arial" pitchFamily="34" charset="0"/>
              <a:defRPr lang="de-DE" sz="1400" kern="1200" smtClean="0">
                <a:solidFill>
                  <a:schemeClr val="tx1"/>
                </a:solidFill>
                <a:latin typeface="+mn-lt"/>
                <a:ea typeface="+mn-ea"/>
                <a:cs typeface="+mn-cs"/>
              </a:defRPr>
            </a:lvl4pPr>
            <a:lvl5pPr algn="l" defTabSz="914400" rtl="0" eaLnBrk="1" latinLnBrk="0" hangingPunct="1">
              <a:spcBef>
                <a:spcPct val="20000"/>
              </a:spcBef>
              <a:buFont typeface="Arial" pitchFamily="34" charset="0"/>
              <a:defRPr lang="de-DE" sz="1400" kern="1200" dirty="0" smtClean="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extplatzhalter 9"/>
          <p:cNvSpPr>
            <a:spLocks noGrp="1"/>
          </p:cNvSpPr>
          <p:nvPr>
            <p:ph type="body" sz="quarter" idx="14"/>
          </p:nvPr>
        </p:nvSpPr>
        <p:spPr>
          <a:xfrm>
            <a:off x="917880" y="5984243"/>
            <a:ext cx="3528194" cy="216495"/>
          </a:xfrm>
        </p:spPr>
        <p:txBody>
          <a:bodyPr>
            <a:noAutofit/>
          </a:bodyPr>
          <a:lstStyle>
            <a:lvl1pPr>
              <a:buNone/>
              <a:defRPr sz="1050"/>
            </a:lvl1pPr>
            <a:lvl2pPr>
              <a:defRPr sz="900"/>
            </a:lvl2pPr>
            <a:lvl3pPr>
              <a:defRPr sz="800"/>
            </a:lvl3pPr>
            <a:lvl4pPr>
              <a:defRPr sz="800"/>
            </a:lvl4pPr>
            <a:lvl5pPr>
              <a:defRPr sz="800"/>
            </a:lvl5pPr>
          </a:lstStyle>
          <a:p>
            <a:pPr lvl="0"/>
            <a:r>
              <a:rPr lang="de-DE" smtClean="0"/>
              <a:t>Textmasterformat bearbeiten</a:t>
            </a:r>
          </a:p>
        </p:txBody>
      </p:sp>
      <p:sp>
        <p:nvSpPr>
          <p:cNvPr id="11" name="Textfeld 10"/>
          <p:cNvSpPr txBox="1"/>
          <p:nvPr userDrawn="1"/>
        </p:nvSpPr>
        <p:spPr>
          <a:xfrm>
            <a:off x="429338" y="5984241"/>
            <a:ext cx="595035" cy="253916"/>
          </a:xfrm>
          <a:prstGeom prst="rect">
            <a:avLst/>
          </a:prstGeom>
          <a:noFill/>
        </p:spPr>
        <p:txBody>
          <a:bodyPr wrap="none" rtlCol="0">
            <a:spAutoFit/>
          </a:bodyPr>
          <a:lstStyle/>
          <a:p>
            <a:r>
              <a:rPr lang="de-DE" sz="1050" dirty="0" smtClean="0">
                <a:solidFill>
                  <a:prstClr val="black"/>
                </a:solidFill>
              </a:rPr>
              <a:t>Source:</a:t>
            </a:r>
            <a:endParaRPr lang="de-DE" sz="1050" dirty="0">
              <a:solidFill>
                <a:prstClr val="black"/>
              </a:solidFill>
            </a:endParaRPr>
          </a:p>
        </p:txBody>
      </p:sp>
      <p:sp>
        <p:nvSpPr>
          <p:cNvPr id="12" name="Datumsplatzhalter 11"/>
          <p:cNvSpPr>
            <a:spLocks noGrp="1"/>
          </p:cNvSpPr>
          <p:nvPr>
            <p:ph type="dt" sz="half" idx="15"/>
          </p:nvPr>
        </p:nvSpPr>
        <p:spPr/>
        <p:txBody>
          <a:bodyPr/>
          <a:lstStyle/>
          <a:p>
            <a:r>
              <a:rPr lang="de-DE" smtClean="0">
                <a:solidFill>
                  <a:prstClr val="black"/>
                </a:solidFill>
              </a:rPr>
              <a:t>18/11/2022</a:t>
            </a:r>
            <a:endParaRPr lang="de-DE" dirty="0">
              <a:solidFill>
                <a:prstClr val="black"/>
              </a:solidFill>
            </a:endParaRPr>
          </a:p>
        </p:txBody>
      </p:sp>
      <p:sp>
        <p:nvSpPr>
          <p:cNvPr id="13" name="Foliennummernplatzhalter 12"/>
          <p:cNvSpPr>
            <a:spLocks noGrp="1"/>
          </p:cNvSpPr>
          <p:nvPr>
            <p:ph type="sldNum" sz="quarter" idx="16"/>
          </p:nvPr>
        </p:nvSpPr>
        <p:spPr/>
        <p:txBody>
          <a:bodyPr/>
          <a:lstStyle/>
          <a:p>
            <a:fld id="{C35D4D2C-604B-4C3D-9F33-8912E20470A1}" type="slidenum">
              <a:rPr lang="de-DE" smtClean="0">
                <a:solidFill>
                  <a:prstClr val="black"/>
                </a:solidFill>
              </a:rPr>
              <a:pPr/>
              <a:t>‹Nr.›</a:t>
            </a:fld>
            <a:endParaRPr lang="de-DE" dirty="0">
              <a:solidFill>
                <a:prstClr val="black"/>
              </a:solidFill>
            </a:endParaRPr>
          </a:p>
        </p:txBody>
      </p:sp>
      <p:sp>
        <p:nvSpPr>
          <p:cNvPr id="14" name="Fußzeilenplatzhalter 13"/>
          <p:cNvSpPr>
            <a:spLocks noGrp="1"/>
          </p:cNvSpPr>
          <p:nvPr>
            <p:ph type="ftr" sz="quarter" idx="17"/>
          </p:nvPr>
        </p:nvSpPr>
        <p:spPr/>
        <p:txBody>
          <a:bodyPr/>
          <a:lstStyle/>
          <a:p>
            <a:r>
              <a:rPr lang="de-DE" smtClean="0">
                <a:solidFill>
                  <a:prstClr val="black"/>
                </a:solidFill>
              </a:rPr>
              <a:t>Winfried Hoffmann_KIT</a:t>
            </a:r>
            <a:endParaRPr lang="de-DE" dirty="0" smtClean="0">
              <a:solidFill>
                <a:prstClr val="black"/>
              </a:solidFill>
            </a:endParaRPr>
          </a:p>
        </p:txBody>
      </p:sp>
    </p:spTree>
    <p:extLst>
      <p:ext uri="{BB962C8B-B14F-4D97-AF65-F5344CB8AC3E}">
        <p14:creationId xmlns:p14="http://schemas.microsoft.com/office/powerpoint/2010/main" val="282067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dirty="0"/>
          </a:p>
        </p:txBody>
      </p:sp>
      <p:sp>
        <p:nvSpPr>
          <p:cNvPr id="3" name="Textplatzhalter 2"/>
          <p:cNvSpPr>
            <a:spLocks noGrp="1"/>
          </p:cNvSpPr>
          <p:nvPr>
            <p:ph type="body" idx="1"/>
          </p:nvPr>
        </p:nvSpPr>
        <p:spPr>
          <a:xfrm>
            <a:off x="457200" y="1535113"/>
            <a:ext cx="4040188" cy="639762"/>
          </a:xfrm>
          <a:solidFill>
            <a:schemeClr val="accent1">
              <a:lumMod val="50000"/>
              <a:alpha val="95000"/>
            </a:schemeClr>
          </a:solidFill>
        </p:spPr>
        <p:txBody>
          <a:bodyPr anchor="ctr" anchorCtr="0">
            <a:noAutofit/>
          </a:bodyPr>
          <a:lstStyle>
            <a:lvl1pPr marL="0" indent="0" algn="ctr">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7"/>
            <a:ext cx="4040188" cy="3805301"/>
          </a:xfrm>
        </p:spPr>
        <p:txBody>
          <a:bodyPr/>
          <a:lstStyle>
            <a:lvl1pPr>
              <a:defRPr sz="20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4645026" y="1535113"/>
            <a:ext cx="4041775" cy="639762"/>
          </a:xfrm>
          <a:solidFill>
            <a:schemeClr val="accent1">
              <a:lumMod val="50000"/>
              <a:alpha val="95000"/>
            </a:schemeClr>
          </a:solidFill>
        </p:spPr>
        <p:txBody>
          <a:bodyPr vert="horz" lIns="91440" tIns="45720" rIns="91440" bIns="45720" rtlCol="0" anchor="ctr" anchorCtr="0">
            <a:noAutofit/>
          </a:bodyPr>
          <a:lstStyle>
            <a:lvl1pPr marL="0" indent="0" algn="ctr">
              <a:buNone/>
              <a:defRPr lang="de-DE" sz="2000" b="0" kern="1200" dirty="0" smtClean="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buFont typeface="Arial" pitchFamily="34" charset="0"/>
              <a:buNone/>
            </a:pPr>
            <a:r>
              <a:rPr lang="de-DE" smtClean="0"/>
              <a:t>Textmasterformat bearbeiten</a:t>
            </a:r>
          </a:p>
        </p:txBody>
      </p:sp>
      <p:sp>
        <p:nvSpPr>
          <p:cNvPr id="6" name="Inhaltsplatzhalter 5"/>
          <p:cNvSpPr>
            <a:spLocks noGrp="1"/>
          </p:cNvSpPr>
          <p:nvPr>
            <p:ph sz="quarter" idx="4"/>
          </p:nvPr>
        </p:nvSpPr>
        <p:spPr>
          <a:xfrm>
            <a:off x="4645026" y="2174877"/>
            <a:ext cx="4041775" cy="3805301"/>
          </a:xfrm>
        </p:spPr>
        <p:txBody>
          <a:bodyPr/>
          <a:lstStyle>
            <a:lvl1pPr>
              <a:defRPr sz="20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2" name="Textplatzhalter 9"/>
          <p:cNvSpPr>
            <a:spLocks noGrp="1"/>
          </p:cNvSpPr>
          <p:nvPr>
            <p:ph type="body" sz="quarter" idx="15"/>
          </p:nvPr>
        </p:nvSpPr>
        <p:spPr>
          <a:xfrm>
            <a:off x="917880" y="5984243"/>
            <a:ext cx="3528194" cy="216495"/>
          </a:xfrm>
        </p:spPr>
        <p:txBody>
          <a:bodyPr>
            <a:noAutofit/>
          </a:bodyPr>
          <a:lstStyle>
            <a:lvl1pPr>
              <a:buNone/>
              <a:defRPr sz="1050"/>
            </a:lvl1pPr>
            <a:lvl2pPr>
              <a:defRPr sz="900"/>
            </a:lvl2pPr>
            <a:lvl3pPr>
              <a:defRPr sz="800"/>
            </a:lvl3pPr>
            <a:lvl4pPr>
              <a:defRPr sz="800"/>
            </a:lvl4pPr>
            <a:lvl5pPr>
              <a:defRPr sz="800"/>
            </a:lvl5pPr>
          </a:lstStyle>
          <a:p>
            <a:pPr lvl="0"/>
            <a:r>
              <a:rPr lang="de-DE" smtClean="0"/>
              <a:t>Textmasterformat bearbeiten</a:t>
            </a:r>
          </a:p>
        </p:txBody>
      </p:sp>
      <p:sp>
        <p:nvSpPr>
          <p:cNvPr id="13" name="Textfeld 12"/>
          <p:cNvSpPr txBox="1"/>
          <p:nvPr userDrawn="1"/>
        </p:nvSpPr>
        <p:spPr>
          <a:xfrm>
            <a:off x="429338" y="5984241"/>
            <a:ext cx="595035" cy="253916"/>
          </a:xfrm>
          <a:prstGeom prst="rect">
            <a:avLst/>
          </a:prstGeom>
          <a:noFill/>
        </p:spPr>
        <p:txBody>
          <a:bodyPr wrap="none" rtlCol="0">
            <a:spAutoFit/>
          </a:bodyPr>
          <a:lstStyle/>
          <a:p>
            <a:r>
              <a:rPr lang="de-DE" sz="1050" dirty="0" smtClean="0">
                <a:solidFill>
                  <a:prstClr val="black"/>
                </a:solidFill>
              </a:rPr>
              <a:t>Source:</a:t>
            </a:r>
            <a:endParaRPr lang="de-DE" sz="1050" dirty="0">
              <a:solidFill>
                <a:prstClr val="black"/>
              </a:solidFill>
            </a:endParaRPr>
          </a:p>
        </p:txBody>
      </p:sp>
      <p:sp>
        <p:nvSpPr>
          <p:cNvPr id="14" name="Datumsplatzhalter 13"/>
          <p:cNvSpPr>
            <a:spLocks noGrp="1"/>
          </p:cNvSpPr>
          <p:nvPr>
            <p:ph type="dt" sz="half" idx="16"/>
          </p:nvPr>
        </p:nvSpPr>
        <p:spPr/>
        <p:txBody>
          <a:bodyPr/>
          <a:lstStyle/>
          <a:p>
            <a:r>
              <a:rPr lang="de-DE" smtClean="0">
                <a:solidFill>
                  <a:prstClr val="black"/>
                </a:solidFill>
              </a:rPr>
              <a:t>18/11/2022</a:t>
            </a:r>
            <a:endParaRPr lang="de-DE" dirty="0">
              <a:solidFill>
                <a:prstClr val="black"/>
              </a:solidFill>
            </a:endParaRPr>
          </a:p>
        </p:txBody>
      </p:sp>
      <p:sp>
        <p:nvSpPr>
          <p:cNvPr id="15" name="Foliennummernplatzhalter 14"/>
          <p:cNvSpPr>
            <a:spLocks noGrp="1"/>
          </p:cNvSpPr>
          <p:nvPr>
            <p:ph type="sldNum" sz="quarter" idx="17"/>
          </p:nvPr>
        </p:nvSpPr>
        <p:spPr/>
        <p:txBody>
          <a:bodyPr/>
          <a:lstStyle/>
          <a:p>
            <a:fld id="{C35D4D2C-604B-4C3D-9F33-8912E20470A1}" type="slidenum">
              <a:rPr lang="de-DE" smtClean="0">
                <a:solidFill>
                  <a:prstClr val="black"/>
                </a:solidFill>
              </a:rPr>
              <a:pPr/>
              <a:t>‹Nr.›</a:t>
            </a:fld>
            <a:endParaRPr lang="de-DE" dirty="0">
              <a:solidFill>
                <a:prstClr val="black"/>
              </a:solidFill>
            </a:endParaRPr>
          </a:p>
        </p:txBody>
      </p:sp>
      <p:sp>
        <p:nvSpPr>
          <p:cNvPr id="16" name="Fußzeilenplatzhalter 15"/>
          <p:cNvSpPr>
            <a:spLocks noGrp="1"/>
          </p:cNvSpPr>
          <p:nvPr>
            <p:ph type="ftr" sz="quarter" idx="18"/>
          </p:nvPr>
        </p:nvSpPr>
        <p:spPr/>
        <p:txBody>
          <a:bodyPr/>
          <a:lstStyle/>
          <a:p>
            <a:r>
              <a:rPr lang="de-DE" smtClean="0">
                <a:solidFill>
                  <a:prstClr val="black"/>
                </a:solidFill>
              </a:rPr>
              <a:t>Winfried Hoffmann_KIT</a:t>
            </a:r>
            <a:endParaRPr lang="de-DE" dirty="0" smtClean="0">
              <a:solidFill>
                <a:prstClr val="black"/>
              </a:solidFill>
            </a:endParaRPr>
          </a:p>
        </p:txBody>
      </p:sp>
    </p:spTree>
    <p:extLst>
      <p:ext uri="{BB962C8B-B14F-4D97-AF65-F5344CB8AC3E}">
        <p14:creationId xmlns:p14="http://schemas.microsoft.com/office/powerpoint/2010/main" val="76443156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lvl1pPr>
              <a:defRPr/>
            </a:lvl1pPr>
          </a:lstStyle>
          <a:p>
            <a:r>
              <a:rPr lang="de-DE" smtClean="0"/>
              <a:t>Titelmasterformat durch Klicken bearbeiten</a:t>
            </a:r>
            <a:endParaRPr lang="de-DE" dirty="0"/>
          </a:p>
        </p:txBody>
      </p:sp>
      <p:sp>
        <p:nvSpPr>
          <p:cNvPr id="11" name="Textplatzhalter 9"/>
          <p:cNvSpPr>
            <a:spLocks noGrp="1"/>
          </p:cNvSpPr>
          <p:nvPr>
            <p:ph type="body" sz="quarter" idx="13"/>
            <p:custDataLst>
              <p:tags r:id="rId2"/>
            </p:custDataLst>
          </p:nvPr>
        </p:nvSpPr>
        <p:spPr>
          <a:xfrm>
            <a:off x="917880" y="5984243"/>
            <a:ext cx="3528194" cy="216495"/>
          </a:xfrm>
        </p:spPr>
        <p:txBody>
          <a:bodyPr>
            <a:noAutofit/>
          </a:bodyPr>
          <a:lstStyle>
            <a:lvl1pPr>
              <a:buNone/>
              <a:defRPr sz="1050"/>
            </a:lvl1pPr>
            <a:lvl2pPr>
              <a:defRPr sz="900"/>
            </a:lvl2pPr>
            <a:lvl3pPr>
              <a:defRPr sz="800"/>
            </a:lvl3pPr>
            <a:lvl4pPr>
              <a:defRPr sz="800"/>
            </a:lvl4pPr>
            <a:lvl5pPr>
              <a:defRPr sz="800"/>
            </a:lvl5pPr>
          </a:lstStyle>
          <a:p>
            <a:pPr lvl="0"/>
            <a:r>
              <a:rPr lang="de-DE" smtClean="0"/>
              <a:t>Textmasterformat bearbeiten</a:t>
            </a:r>
          </a:p>
        </p:txBody>
      </p:sp>
      <p:sp>
        <p:nvSpPr>
          <p:cNvPr id="12" name="Textfeld 11"/>
          <p:cNvSpPr txBox="1"/>
          <p:nvPr userDrawn="1">
            <p:custDataLst>
              <p:tags r:id="rId3"/>
            </p:custDataLst>
          </p:nvPr>
        </p:nvSpPr>
        <p:spPr>
          <a:xfrm>
            <a:off x="429338" y="5984241"/>
            <a:ext cx="595035" cy="253916"/>
          </a:xfrm>
          <a:prstGeom prst="rect">
            <a:avLst/>
          </a:prstGeom>
          <a:noFill/>
        </p:spPr>
        <p:txBody>
          <a:bodyPr wrap="none" rtlCol="0">
            <a:spAutoFit/>
          </a:bodyPr>
          <a:lstStyle/>
          <a:p>
            <a:r>
              <a:rPr lang="de-DE" sz="1050" dirty="0" smtClean="0">
                <a:solidFill>
                  <a:prstClr val="black"/>
                </a:solidFill>
              </a:rPr>
              <a:t>Source:</a:t>
            </a:r>
            <a:endParaRPr lang="de-DE" sz="1050" dirty="0">
              <a:solidFill>
                <a:prstClr val="black"/>
              </a:solidFill>
            </a:endParaRPr>
          </a:p>
        </p:txBody>
      </p:sp>
      <p:sp>
        <p:nvSpPr>
          <p:cNvPr id="13" name="Datumsplatzhalter 12"/>
          <p:cNvSpPr>
            <a:spLocks noGrp="1"/>
          </p:cNvSpPr>
          <p:nvPr>
            <p:ph type="dt" sz="half" idx="14"/>
            <p:custDataLst>
              <p:tags r:id="rId4"/>
            </p:custDataLst>
          </p:nvPr>
        </p:nvSpPr>
        <p:spPr/>
        <p:txBody>
          <a:bodyPr/>
          <a:lstStyle>
            <a:lvl1pPr>
              <a:defRPr/>
            </a:lvl1pPr>
          </a:lstStyle>
          <a:p>
            <a:r>
              <a:rPr lang="de-DE" smtClean="0">
                <a:solidFill>
                  <a:prstClr val="black"/>
                </a:solidFill>
              </a:rPr>
              <a:t>18/11/2022</a:t>
            </a:r>
            <a:endParaRPr lang="de-DE" dirty="0">
              <a:solidFill>
                <a:prstClr val="black"/>
              </a:solidFill>
            </a:endParaRPr>
          </a:p>
        </p:txBody>
      </p:sp>
      <p:sp>
        <p:nvSpPr>
          <p:cNvPr id="14" name="Foliennummernplatzhalter 13"/>
          <p:cNvSpPr>
            <a:spLocks noGrp="1"/>
          </p:cNvSpPr>
          <p:nvPr>
            <p:ph type="sldNum" sz="quarter" idx="15"/>
            <p:custDataLst>
              <p:tags r:id="rId5"/>
            </p:custDataLst>
          </p:nvPr>
        </p:nvSpPr>
        <p:spPr/>
        <p:txBody>
          <a:bodyPr/>
          <a:lstStyle/>
          <a:p>
            <a:fld id="{C35D4D2C-604B-4C3D-9F33-8912E20470A1}" type="slidenum">
              <a:rPr lang="de-DE" smtClean="0">
                <a:solidFill>
                  <a:prstClr val="black"/>
                </a:solidFill>
              </a:rPr>
              <a:pPr/>
              <a:t>‹Nr.›</a:t>
            </a:fld>
            <a:endParaRPr lang="de-DE" dirty="0">
              <a:solidFill>
                <a:prstClr val="black"/>
              </a:solidFill>
            </a:endParaRPr>
          </a:p>
        </p:txBody>
      </p:sp>
      <p:sp>
        <p:nvSpPr>
          <p:cNvPr id="15" name="Fußzeilenplatzhalter 14"/>
          <p:cNvSpPr>
            <a:spLocks noGrp="1"/>
          </p:cNvSpPr>
          <p:nvPr>
            <p:ph type="ftr" sz="quarter" idx="16"/>
            <p:custDataLst>
              <p:tags r:id="rId6"/>
            </p:custDataLst>
          </p:nvPr>
        </p:nvSpPr>
        <p:spPr/>
        <p:txBody>
          <a:bodyPr/>
          <a:lstStyle/>
          <a:p>
            <a:r>
              <a:rPr lang="de-DE" smtClean="0">
                <a:solidFill>
                  <a:prstClr val="black"/>
                </a:solidFill>
              </a:rPr>
              <a:t>Winfried Hoffmann_KIT</a:t>
            </a:r>
            <a:endParaRPr lang="de-DE" dirty="0" smtClean="0">
              <a:solidFill>
                <a:prstClr val="black"/>
              </a:solidFill>
            </a:endParaRPr>
          </a:p>
        </p:txBody>
      </p:sp>
    </p:spTree>
    <p:extLst>
      <p:ext uri="{BB962C8B-B14F-4D97-AF65-F5344CB8AC3E}">
        <p14:creationId xmlns:p14="http://schemas.microsoft.com/office/powerpoint/2010/main" val="25275854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dirty="0"/>
          </a:p>
        </p:txBody>
      </p:sp>
      <p:sp>
        <p:nvSpPr>
          <p:cNvPr id="8" name="Textplatzhalter 7"/>
          <p:cNvSpPr>
            <a:spLocks noGrp="1"/>
          </p:cNvSpPr>
          <p:nvPr>
            <p:ph type="body" sz="quarter" idx="13" hasCustomPrompt="1"/>
          </p:nvPr>
        </p:nvSpPr>
        <p:spPr>
          <a:xfrm>
            <a:off x="755651" y="1772544"/>
            <a:ext cx="7344742" cy="3744689"/>
          </a:xfrm>
        </p:spPr>
        <p:txBody>
          <a:bodyPr/>
          <a:lstStyle>
            <a:lvl1pPr>
              <a:lnSpc>
                <a:spcPct val="150000"/>
              </a:lnSpc>
              <a:defRPr/>
            </a:lvl1pPr>
          </a:lstStyle>
          <a:p>
            <a:pPr lvl="0"/>
            <a:r>
              <a:rPr lang="de-DE" dirty="0" smtClean="0"/>
              <a:t>...</a:t>
            </a:r>
          </a:p>
          <a:p>
            <a:pPr lvl="0"/>
            <a:r>
              <a:rPr lang="de-DE" dirty="0" smtClean="0"/>
              <a:t>…</a:t>
            </a:r>
          </a:p>
          <a:p>
            <a:pPr lvl="0"/>
            <a:r>
              <a:rPr lang="de-DE" dirty="0" smtClean="0"/>
              <a:t>…</a:t>
            </a:r>
          </a:p>
          <a:p>
            <a:pPr lvl="0"/>
            <a:r>
              <a:rPr lang="de-DE" dirty="0" smtClean="0"/>
              <a:t>…</a:t>
            </a:r>
          </a:p>
        </p:txBody>
      </p:sp>
      <p:sp>
        <p:nvSpPr>
          <p:cNvPr id="10" name="Datumsplatzhalter 9"/>
          <p:cNvSpPr>
            <a:spLocks noGrp="1"/>
          </p:cNvSpPr>
          <p:nvPr>
            <p:ph type="dt" sz="half" idx="14"/>
          </p:nvPr>
        </p:nvSpPr>
        <p:spPr/>
        <p:txBody>
          <a:bodyPr/>
          <a:lstStyle/>
          <a:p>
            <a:r>
              <a:rPr lang="de-DE" smtClean="0">
                <a:solidFill>
                  <a:prstClr val="black"/>
                </a:solidFill>
              </a:rPr>
              <a:t>230224</a:t>
            </a:r>
            <a:endParaRPr lang="de-DE" dirty="0">
              <a:solidFill>
                <a:prstClr val="black"/>
              </a:solidFill>
            </a:endParaRPr>
          </a:p>
        </p:txBody>
      </p:sp>
      <p:sp>
        <p:nvSpPr>
          <p:cNvPr id="11" name="Foliennummernplatzhalter 10"/>
          <p:cNvSpPr>
            <a:spLocks noGrp="1"/>
          </p:cNvSpPr>
          <p:nvPr>
            <p:ph type="sldNum" sz="quarter" idx="15"/>
          </p:nvPr>
        </p:nvSpPr>
        <p:spPr/>
        <p:txBody>
          <a:bodyPr/>
          <a:lstStyle/>
          <a:p>
            <a:fld id="{C35D4D2C-604B-4C3D-9F33-8912E20470A1}" type="slidenum">
              <a:rPr lang="de-DE" smtClean="0">
                <a:solidFill>
                  <a:prstClr val="black"/>
                </a:solidFill>
              </a:rPr>
              <a:pPr/>
              <a:t>‹Nr.›</a:t>
            </a:fld>
            <a:endParaRPr lang="de-DE" dirty="0">
              <a:solidFill>
                <a:prstClr val="black"/>
              </a:solidFill>
            </a:endParaRPr>
          </a:p>
        </p:txBody>
      </p:sp>
      <p:sp>
        <p:nvSpPr>
          <p:cNvPr id="12" name="Fußzeilenplatzhalter 11"/>
          <p:cNvSpPr>
            <a:spLocks noGrp="1"/>
          </p:cNvSpPr>
          <p:nvPr>
            <p:ph type="ftr" sz="quarter" idx="16"/>
          </p:nvPr>
        </p:nvSpPr>
        <p:spPr/>
        <p:txBody>
          <a:bodyPr/>
          <a:lstStyle/>
          <a:p>
            <a:r>
              <a:rPr lang="de-DE" smtClean="0">
                <a:solidFill>
                  <a:prstClr val="black"/>
                </a:solidFill>
              </a:rPr>
              <a:t>Winfried Hoffmann KIT Seminar</a:t>
            </a:r>
            <a:endParaRPr lang="de-DE" dirty="0" smtClean="0">
              <a:solidFill>
                <a:prstClr val="black"/>
              </a:solidFill>
            </a:endParaRPr>
          </a:p>
        </p:txBody>
      </p:sp>
      <p:sp>
        <p:nvSpPr>
          <p:cNvPr id="13" name="Textplatzhalter 9"/>
          <p:cNvSpPr>
            <a:spLocks noGrp="1"/>
          </p:cNvSpPr>
          <p:nvPr>
            <p:ph type="body" sz="quarter" idx="17"/>
          </p:nvPr>
        </p:nvSpPr>
        <p:spPr>
          <a:xfrm>
            <a:off x="917880" y="5984243"/>
            <a:ext cx="3528194" cy="216495"/>
          </a:xfrm>
        </p:spPr>
        <p:txBody>
          <a:bodyPr>
            <a:noAutofit/>
          </a:bodyPr>
          <a:lstStyle>
            <a:lvl1pPr>
              <a:buNone/>
              <a:defRPr sz="1050"/>
            </a:lvl1pPr>
            <a:lvl2pPr>
              <a:defRPr sz="900"/>
            </a:lvl2pPr>
            <a:lvl3pPr>
              <a:defRPr sz="800"/>
            </a:lvl3pPr>
            <a:lvl4pPr>
              <a:defRPr sz="800"/>
            </a:lvl4pPr>
            <a:lvl5pPr>
              <a:defRPr sz="800"/>
            </a:lvl5pPr>
          </a:lstStyle>
          <a:p>
            <a:pPr lvl="0"/>
            <a:r>
              <a:rPr lang="de-DE" smtClean="0"/>
              <a:t>Textmasterformat bearbeiten</a:t>
            </a:r>
          </a:p>
        </p:txBody>
      </p:sp>
      <p:sp>
        <p:nvSpPr>
          <p:cNvPr id="14" name="Textfeld 13"/>
          <p:cNvSpPr txBox="1"/>
          <p:nvPr userDrawn="1"/>
        </p:nvSpPr>
        <p:spPr>
          <a:xfrm>
            <a:off x="429338" y="5984241"/>
            <a:ext cx="595035" cy="253916"/>
          </a:xfrm>
          <a:prstGeom prst="rect">
            <a:avLst/>
          </a:prstGeom>
          <a:noFill/>
        </p:spPr>
        <p:txBody>
          <a:bodyPr wrap="none" rtlCol="0">
            <a:spAutoFit/>
          </a:bodyPr>
          <a:lstStyle/>
          <a:p>
            <a:r>
              <a:rPr lang="de-DE" sz="1050" dirty="0">
                <a:solidFill>
                  <a:prstClr val="black"/>
                </a:solidFill>
              </a:rPr>
              <a:t>Source:</a:t>
            </a:r>
          </a:p>
        </p:txBody>
      </p:sp>
    </p:spTree>
    <p:extLst>
      <p:ext uri="{BB962C8B-B14F-4D97-AF65-F5344CB8AC3E}">
        <p14:creationId xmlns:p14="http://schemas.microsoft.com/office/powerpoint/2010/main" val="3294672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extplatzhalter 9"/>
          <p:cNvSpPr>
            <a:spLocks noGrp="1"/>
          </p:cNvSpPr>
          <p:nvPr>
            <p:ph type="body" sz="quarter" idx="13"/>
          </p:nvPr>
        </p:nvSpPr>
        <p:spPr>
          <a:xfrm>
            <a:off x="917880" y="5984243"/>
            <a:ext cx="3528194" cy="216495"/>
          </a:xfrm>
        </p:spPr>
        <p:txBody>
          <a:bodyPr>
            <a:noAutofit/>
          </a:bodyPr>
          <a:lstStyle>
            <a:lvl1pPr>
              <a:buNone/>
              <a:defRPr sz="1050"/>
            </a:lvl1pPr>
            <a:lvl2pPr>
              <a:defRPr sz="900"/>
            </a:lvl2pPr>
            <a:lvl3pPr>
              <a:defRPr sz="800"/>
            </a:lvl3pPr>
            <a:lvl4pPr>
              <a:defRPr sz="800"/>
            </a:lvl4pPr>
            <a:lvl5pPr>
              <a:defRPr sz="800"/>
            </a:lvl5pPr>
          </a:lstStyle>
          <a:p>
            <a:pPr lvl="0"/>
            <a:r>
              <a:rPr lang="de-DE" smtClean="0"/>
              <a:t>Textmasterformat bearbeiten</a:t>
            </a:r>
          </a:p>
        </p:txBody>
      </p:sp>
      <p:sp>
        <p:nvSpPr>
          <p:cNvPr id="11" name="Textfeld 10"/>
          <p:cNvSpPr txBox="1"/>
          <p:nvPr userDrawn="1"/>
        </p:nvSpPr>
        <p:spPr>
          <a:xfrm>
            <a:off x="429338" y="5984241"/>
            <a:ext cx="595035" cy="253916"/>
          </a:xfrm>
          <a:prstGeom prst="rect">
            <a:avLst/>
          </a:prstGeom>
          <a:noFill/>
        </p:spPr>
        <p:txBody>
          <a:bodyPr wrap="none" rtlCol="0">
            <a:spAutoFit/>
          </a:bodyPr>
          <a:lstStyle/>
          <a:p>
            <a:r>
              <a:rPr lang="de-DE" sz="1050" dirty="0">
                <a:solidFill>
                  <a:prstClr val="black"/>
                </a:solidFill>
              </a:rPr>
              <a:t>Source:</a:t>
            </a:r>
          </a:p>
        </p:txBody>
      </p:sp>
      <p:sp>
        <p:nvSpPr>
          <p:cNvPr id="15" name="Titel 14"/>
          <p:cNvSpPr>
            <a:spLocks noGrp="1"/>
          </p:cNvSpPr>
          <p:nvPr>
            <p:ph type="title"/>
          </p:nvPr>
        </p:nvSpPr>
        <p:spPr/>
        <p:txBody>
          <a:bodyPr/>
          <a:lstStyle/>
          <a:p>
            <a:r>
              <a:rPr lang="de-DE" smtClean="0"/>
              <a:t>Titelmasterformat durch Klicken bearbeiten</a:t>
            </a:r>
            <a:endParaRPr lang="de-DE"/>
          </a:p>
        </p:txBody>
      </p:sp>
      <p:sp>
        <p:nvSpPr>
          <p:cNvPr id="22" name="Datumsplatzhalter 21"/>
          <p:cNvSpPr>
            <a:spLocks noGrp="1"/>
          </p:cNvSpPr>
          <p:nvPr>
            <p:ph type="dt" sz="half" idx="14"/>
          </p:nvPr>
        </p:nvSpPr>
        <p:spPr/>
        <p:txBody>
          <a:bodyPr/>
          <a:lstStyle/>
          <a:p>
            <a:r>
              <a:rPr lang="de-DE" smtClean="0">
                <a:solidFill>
                  <a:prstClr val="black"/>
                </a:solidFill>
              </a:rPr>
              <a:t>230224</a:t>
            </a:r>
            <a:endParaRPr lang="de-DE" dirty="0">
              <a:solidFill>
                <a:prstClr val="black"/>
              </a:solidFill>
            </a:endParaRPr>
          </a:p>
        </p:txBody>
      </p:sp>
      <p:sp>
        <p:nvSpPr>
          <p:cNvPr id="23" name="Foliennummernplatzhalter 22"/>
          <p:cNvSpPr>
            <a:spLocks noGrp="1"/>
          </p:cNvSpPr>
          <p:nvPr>
            <p:ph type="sldNum" sz="quarter" idx="15"/>
          </p:nvPr>
        </p:nvSpPr>
        <p:spPr/>
        <p:txBody>
          <a:bodyPr/>
          <a:lstStyle/>
          <a:p>
            <a:fld id="{C35D4D2C-604B-4C3D-9F33-8912E20470A1}" type="slidenum">
              <a:rPr lang="de-DE" smtClean="0">
                <a:solidFill>
                  <a:prstClr val="black"/>
                </a:solidFill>
              </a:rPr>
              <a:pPr/>
              <a:t>‹Nr.›</a:t>
            </a:fld>
            <a:endParaRPr lang="de-DE" dirty="0">
              <a:solidFill>
                <a:prstClr val="black"/>
              </a:solidFill>
            </a:endParaRPr>
          </a:p>
        </p:txBody>
      </p:sp>
      <p:sp>
        <p:nvSpPr>
          <p:cNvPr id="24" name="Fußzeilenplatzhalter 23"/>
          <p:cNvSpPr>
            <a:spLocks noGrp="1"/>
          </p:cNvSpPr>
          <p:nvPr>
            <p:ph type="ftr" sz="quarter" idx="16"/>
          </p:nvPr>
        </p:nvSpPr>
        <p:spPr/>
        <p:txBody>
          <a:bodyPr/>
          <a:lstStyle/>
          <a:p>
            <a:r>
              <a:rPr lang="de-DE" smtClean="0">
                <a:solidFill>
                  <a:prstClr val="black"/>
                </a:solidFill>
              </a:rPr>
              <a:t>Winfried Hoffmann KIT Seminar</a:t>
            </a:r>
            <a:endParaRPr lang="de-DE" dirty="0" smtClean="0">
              <a:solidFill>
                <a:prstClr val="black"/>
              </a:solidFill>
            </a:endParaRPr>
          </a:p>
        </p:txBody>
      </p:sp>
    </p:spTree>
    <p:extLst>
      <p:ext uri="{BB962C8B-B14F-4D97-AF65-F5344CB8AC3E}">
        <p14:creationId xmlns:p14="http://schemas.microsoft.com/office/powerpoint/2010/main" val="35370433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1"/>
            <a:ext cx="4038600" cy="4389120"/>
          </a:xfrm>
        </p:spPr>
        <p:txBody>
          <a:bodyPr vert="horz" lIns="91440" tIns="45720" rIns="91440" bIns="45720" rtlCol="0">
            <a:normAutofit/>
          </a:bodyPr>
          <a:lstStyle>
            <a:lvl1pPr algn="l" defTabSz="914400" rtl="0" eaLnBrk="1" latinLnBrk="0" hangingPunct="1">
              <a:spcBef>
                <a:spcPct val="20000"/>
              </a:spcBef>
              <a:buFont typeface="Arial" pitchFamily="34" charset="0"/>
              <a:defRPr lang="de-DE" sz="2000" kern="1200" dirty="0" smtClean="0">
                <a:solidFill>
                  <a:schemeClr val="tx1"/>
                </a:solidFill>
                <a:latin typeface="+mn-lt"/>
                <a:ea typeface="+mn-ea"/>
                <a:cs typeface="+mn-cs"/>
              </a:defRPr>
            </a:lvl1pPr>
            <a:lvl2pPr algn="l" defTabSz="914400" rtl="0" eaLnBrk="1" latinLnBrk="0" hangingPunct="1">
              <a:spcBef>
                <a:spcPct val="20000"/>
              </a:spcBef>
              <a:buFont typeface="Arial" pitchFamily="34" charset="0"/>
              <a:defRPr lang="de-DE" sz="1600" kern="1200" dirty="0" smtClean="0">
                <a:solidFill>
                  <a:schemeClr val="tx1"/>
                </a:solidFill>
                <a:latin typeface="+mn-lt"/>
                <a:ea typeface="+mn-ea"/>
                <a:cs typeface="+mn-cs"/>
              </a:defRPr>
            </a:lvl2pPr>
            <a:lvl3pPr algn="l" defTabSz="914400" rtl="0" eaLnBrk="1" latinLnBrk="0" hangingPunct="1">
              <a:spcBef>
                <a:spcPct val="20000"/>
              </a:spcBef>
              <a:buFont typeface="Arial" pitchFamily="34" charset="0"/>
              <a:defRPr lang="de-DE" sz="1400" kern="1200" dirty="0" smtClean="0">
                <a:solidFill>
                  <a:schemeClr val="tx1"/>
                </a:solidFill>
                <a:latin typeface="+mn-lt"/>
                <a:ea typeface="+mn-ea"/>
                <a:cs typeface="+mn-cs"/>
              </a:defRPr>
            </a:lvl3pPr>
            <a:lvl4pPr algn="l" defTabSz="914400" rtl="0" eaLnBrk="1" latinLnBrk="0" hangingPunct="1">
              <a:spcBef>
                <a:spcPct val="20000"/>
              </a:spcBef>
              <a:buFont typeface="Arial" pitchFamily="34" charset="0"/>
              <a:defRPr lang="de-DE" sz="1400" kern="1200" dirty="0" smtClean="0">
                <a:solidFill>
                  <a:schemeClr val="tx1"/>
                </a:solidFill>
                <a:latin typeface="+mn-lt"/>
                <a:ea typeface="+mn-ea"/>
                <a:cs typeface="+mn-cs"/>
              </a:defRPr>
            </a:lvl4pPr>
            <a:lvl5pPr algn="l" defTabSz="914400" rtl="0" eaLnBrk="1" latinLnBrk="0" hangingPunct="1">
              <a:spcBef>
                <a:spcPct val="20000"/>
              </a:spcBef>
              <a:buFont typeface="Arial" pitchFamily="34" charset="0"/>
              <a:defRPr lang="de-DE" sz="1400" kern="1200" dirty="0" smtClean="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1600201"/>
            <a:ext cx="4038600" cy="4389120"/>
          </a:xfrm>
        </p:spPr>
        <p:txBody>
          <a:bodyPr vert="horz" lIns="91440" tIns="45720" rIns="91440" bIns="45720" rtlCol="0">
            <a:normAutofit/>
          </a:bodyPr>
          <a:lstStyle>
            <a:lvl1pPr algn="l" defTabSz="914400" rtl="0" eaLnBrk="1" latinLnBrk="0" hangingPunct="1">
              <a:spcBef>
                <a:spcPct val="20000"/>
              </a:spcBef>
              <a:buFont typeface="Arial" pitchFamily="34" charset="0"/>
              <a:defRPr lang="de-DE" sz="2000" kern="1200" smtClean="0">
                <a:solidFill>
                  <a:schemeClr val="tx1"/>
                </a:solidFill>
                <a:latin typeface="+mn-lt"/>
                <a:ea typeface="+mn-ea"/>
                <a:cs typeface="+mn-cs"/>
              </a:defRPr>
            </a:lvl1pPr>
            <a:lvl2pPr algn="l" defTabSz="914400" rtl="0" eaLnBrk="1" latinLnBrk="0" hangingPunct="1">
              <a:spcBef>
                <a:spcPct val="20000"/>
              </a:spcBef>
              <a:buFont typeface="Arial" pitchFamily="34" charset="0"/>
              <a:defRPr lang="de-DE" sz="1600" kern="1200" smtClean="0">
                <a:solidFill>
                  <a:schemeClr val="tx1"/>
                </a:solidFill>
                <a:latin typeface="+mn-lt"/>
                <a:ea typeface="+mn-ea"/>
                <a:cs typeface="+mn-cs"/>
              </a:defRPr>
            </a:lvl2pPr>
            <a:lvl3pPr algn="l" defTabSz="914400" rtl="0" eaLnBrk="1" latinLnBrk="0" hangingPunct="1">
              <a:spcBef>
                <a:spcPct val="20000"/>
              </a:spcBef>
              <a:buFont typeface="Arial" pitchFamily="34" charset="0"/>
              <a:defRPr lang="de-DE" sz="1400" kern="1200" smtClean="0">
                <a:solidFill>
                  <a:schemeClr val="tx1"/>
                </a:solidFill>
                <a:latin typeface="+mn-lt"/>
                <a:ea typeface="+mn-ea"/>
                <a:cs typeface="+mn-cs"/>
              </a:defRPr>
            </a:lvl3pPr>
            <a:lvl4pPr algn="l" defTabSz="914400" rtl="0" eaLnBrk="1" latinLnBrk="0" hangingPunct="1">
              <a:spcBef>
                <a:spcPct val="20000"/>
              </a:spcBef>
              <a:buFont typeface="Arial" pitchFamily="34" charset="0"/>
              <a:defRPr lang="de-DE" sz="1400" kern="1200" smtClean="0">
                <a:solidFill>
                  <a:schemeClr val="tx1"/>
                </a:solidFill>
                <a:latin typeface="+mn-lt"/>
                <a:ea typeface="+mn-ea"/>
                <a:cs typeface="+mn-cs"/>
              </a:defRPr>
            </a:lvl4pPr>
            <a:lvl5pPr algn="l" defTabSz="914400" rtl="0" eaLnBrk="1" latinLnBrk="0" hangingPunct="1">
              <a:spcBef>
                <a:spcPct val="20000"/>
              </a:spcBef>
              <a:buFont typeface="Arial" pitchFamily="34" charset="0"/>
              <a:defRPr lang="de-DE" sz="1400" kern="1200" dirty="0" smtClean="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extplatzhalter 9"/>
          <p:cNvSpPr>
            <a:spLocks noGrp="1"/>
          </p:cNvSpPr>
          <p:nvPr>
            <p:ph type="body" sz="quarter" idx="14"/>
          </p:nvPr>
        </p:nvSpPr>
        <p:spPr>
          <a:xfrm>
            <a:off x="917880" y="5984243"/>
            <a:ext cx="3528194" cy="216495"/>
          </a:xfrm>
        </p:spPr>
        <p:txBody>
          <a:bodyPr>
            <a:noAutofit/>
          </a:bodyPr>
          <a:lstStyle>
            <a:lvl1pPr>
              <a:buNone/>
              <a:defRPr sz="1050"/>
            </a:lvl1pPr>
            <a:lvl2pPr>
              <a:defRPr sz="900"/>
            </a:lvl2pPr>
            <a:lvl3pPr>
              <a:defRPr sz="800"/>
            </a:lvl3pPr>
            <a:lvl4pPr>
              <a:defRPr sz="800"/>
            </a:lvl4pPr>
            <a:lvl5pPr>
              <a:defRPr sz="800"/>
            </a:lvl5pPr>
          </a:lstStyle>
          <a:p>
            <a:pPr lvl="0"/>
            <a:r>
              <a:rPr lang="de-DE" smtClean="0"/>
              <a:t>Textmasterformat bearbeiten</a:t>
            </a:r>
          </a:p>
        </p:txBody>
      </p:sp>
      <p:sp>
        <p:nvSpPr>
          <p:cNvPr id="11" name="Textfeld 10"/>
          <p:cNvSpPr txBox="1"/>
          <p:nvPr userDrawn="1"/>
        </p:nvSpPr>
        <p:spPr>
          <a:xfrm>
            <a:off x="429338" y="5984241"/>
            <a:ext cx="595035" cy="253916"/>
          </a:xfrm>
          <a:prstGeom prst="rect">
            <a:avLst/>
          </a:prstGeom>
          <a:noFill/>
        </p:spPr>
        <p:txBody>
          <a:bodyPr wrap="none" rtlCol="0">
            <a:spAutoFit/>
          </a:bodyPr>
          <a:lstStyle/>
          <a:p>
            <a:r>
              <a:rPr lang="de-DE" sz="1050" dirty="0">
                <a:solidFill>
                  <a:prstClr val="black"/>
                </a:solidFill>
              </a:rPr>
              <a:t>Source:</a:t>
            </a:r>
          </a:p>
        </p:txBody>
      </p:sp>
      <p:sp>
        <p:nvSpPr>
          <p:cNvPr id="12" name="Datumsplatzhalter 11"/>
          <p:cNvSpPr>
            <a:spLocks noGrp="1"/>
          </p:cNvSpPr>
          <p:nvPr>
            <p:ph type="dt" sz="half" idx="15"/>
          </p:nvPr>
        </p:nvSpPr>
        <p:spPr/>
        <p:txBody>
          <a:bodyPr/>
          <a:lstStyle/>
          <a:p>
            <a:r>
              <a:rPr lang="de-DE" smtClean="0">
                <a:solidFill>
                  <a:prstClr val="black"/>
                </a:solidFill>
              </a:rPr>
              <a:t>230224</a:t>
            </a:r>
            <a:endParaRPr lang="de-DE" dirty="0">
              <a:solidFill>
                <a:prstClr val="black"/>
              </a:solidFill>
            </a:endParaRPr>
          </a:p>
        </p:txBody>
      </p:sp>
      <p:sp>
        <p:nvSpPr>
          <p:cNvPr id="13" name="Foliennummernplatzhalter 12"/>
          <p:cNvSpPr>
            <a:spLocks noGrp="1"/>
          </p:cNvSpPr>
          <p:nvPr>
            <p:ph type="sldNum" sz="quarter" idx="16"/>
          </p:nvPr>
        </p:nvSpPr>
        <p:spPr/>
        <p:txBody>
          <a:bodyPr/>
          <a:lstStyle/>
          <a:p>
            <a:fld id="{C35D4D2C-604B-4C3D-9F33-8912E20470A1}" type="slidenum">
              <a:rPr lang="de-DE" smtClean="0">
                <a:solidFill>
                  <a:prstClr val="black"/>
                </a:solidFill>
              </a:rPr>
              <a:pPr/>
              <a:t>‹Nr.›</a:t>
            </a:fld>
            <a:endParaRPr lang="de-DE" dirty="0">
              <a:solidFill>
                <a:prstClr val="black"/>
              </a:solidFill>
            </a:endParaRPr>
          </a:p>
        </p:txBody>
      </p:sp>
      <p:sp>
        <p:nvSpPr>
          <p:cNvPr id="14" name="Fußzeilenplatzhalter 13"/>
          <p:cNvSpPr>
            <a:spLocks noGrp="1"/>
          </p:cNvSpPr>
          <p:nvPr>
            <p:ph type="ftr" sz="quarter" idx="17"/>
          </p:nvPr>
        </p:nvSpPr>
        <p:spPr/>
        <p:txBody>
          <a:bodyPr/>
          <a:lstStyle/>
          <a:p>
            <a:r>
              <a:rPr lang="de-DE" smtClean="0">
                <a:solidFill>
                  <a:prstClr val="black"/>
                </a:solidFill>
              </a:rPr>
              <a:t>Winfried Hoffmann KIT Seminar</a:t>
            </a:r>
            <a:endParaRPr lang="de-DE" dirty="0" smtClean="0">
              <a:solidFill>
                <a:prstClr val="black"/>
              </a:solidFill>
            </a:endParaRPr>
          </a:p>
        </p:txBody>
      </p:sp>
    </p:spTree>
    <p:extLst>
      <p:ext uri="{BB962C8B-B14F-4D97-AF65-F5344CB8AC3E}">
        <p14:creationId xmlns:p14="http://schemas.microsoft.com/office/powerpoint/2010/main" val="134577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dirty="0"/>
          </a:p>
        </p:txBody>
      </p:sp>
      <p:sp>
        <p:nvSpPr>
          <p:cNvPr id="3" name="Textplatzhalter 2"/>
          <p:cNvSpPr>
            <a:spLocks noGrp="1"/>
          </p:cNvSpPr>
          <p:nvPr>
            <p:ph type="body" idx="1"/>
          </p:nvPr>
        </p:nvSpPr>
        <p:spPr>
          <a:xfrm>
            <a:off x="457200" y="1535113"/>
            <a:ext cx="4040188" cy="639762"/>
          </a:xfrm>
          <a:solidFill>
            <a:schemeClr val="accent1">
              <a:lumMod val="50000"/>
              <a:alpha val="95000"/>
            </a:schemeClr>
          </a:solidFill>
        </p:spPr>
        <p:txBody>
          <a:bodyPr anchor="ctr" anchorCtr="0">
            <a:noAutofit/>
          </a:bodyPr>
          <a:lstStyle>
            <a:lvl1pPr marL="0" indent="0" algn="ctr">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7"/>
            <a:ext cx="4040188" cy="3805301"/>
          </a:xfrm>
        </p:spPr>
        <p:txBody>
          <a:bodyPr/>
          <a:lstStyle>
            <a:lvl1pPr>
              <a:defRPr sz="20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4645026" y="1535113"/>
            <a:ext cx="4041775" cy="639762"/>
          </a:xfrm>
          <a:solidFill>
            <a:schemeClr val="accent1">
              <a:lumMod val="50000"/>
              <a:alpha val="95000"/>
            </a:schemeClr>
          </a:solidFill>
        </p:spPr>
        <p:txBody>
          <a:bodyPr vert="horz" lIns="91440" tIns="45720" rIns="91440" bIns="45720" rtlCol="0" anchor="ctr" anchorCtr="0">
            <a:noAutofit/>
          </a:bodyPr>
          <a:lstStyle>
            <a:lvl1pPr marL="0" indent="0" algn="ctr">
              <a:buNone/>
              <a:defRPr lang="de-DE" sz="2000" b="0" kern="1200" dirty="0" smtClean="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buFont typeface="Arial" pitchFamily="34" charset="0"/>
              <a:buNone/>
            </a:pPr>
            <a:r>
              <a:rPr lang="de-DE" smtClean="0"/>
              <a:t>Textmasterformat bearbeiten</a:t>
            </a:r>
          </a:p>
        </p:txBody>
      </p:sp>
      <p:sp>
        <p:nvSpPr>
          <p:cNvPr id="6" name="Inhaltsplatzhalter 5"/>
          <p:cNvSpPr>
            <a:spLocks noGrp="1"/>
          </p:cNvSpPr>
          <p:nvPr>
            <p:ph sz="quarter" idx="4"/>
          </p:nvPr>
        </p:nvSpPr>
        <p:spPr>
          <a:xfrm>
            <a:off x="4645026" y="2174877"/>
            <a:ext cx="4041775" cy="3805301"/>
          </a:xfrm>
        </p:spPr>
        <p:txBody>
          <a:bodyPr/>
          <a:lstStyle>
            <a:lvl1pPr>
              <a:defRPr sz="20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2" name="Textplatzhalter 9"/>
          <p:cNvSpPr>
            <a:spLocks noGrp="1"/>
          </p:cNvSpPr>
          <p:nvPr>
            <p:ph type="body" sz="quarter" idx="15"/>
          </p:nvPr>
        </p:nvSpPr>
        <p:spPr>
          <a:xfrm>
            <a:off x="917880" y="5984243"/>
            <a:ext cx="3528194" cy="216495"/>
          </a:xfrm>
        </p:spPr>
        <p:txBody>
          <a:bodyPr>
            <a:noAutofit/>
          </a:bodyPr>
          <a:lstStyle>
            <a:lvl1pPr>
              <a:buNone/>
              <a:defRPr sz="1050"/>
            </a:lvl1pPr>
            <a:lvl2pPr>
              <a:defRPr sz="900"/>
            </a:lvl2pPr>
            <a:lvl3pPr>
              <a:defRPr sz="800"/>
            </a:lvl3pPr>
            <a:lvl4pPr>
              <a:defRPr sz="800"/>
            </a:lvl4pPr>
            <a:lvl5pPr>
              <a:defRPr sz="800"/>
            </a:lvl5pPr>
          </a:lstStyle>
          <a:p>
            <a:pPr lvl="0"/>
            <a:r>
              <a:rPr lang="de-DE" smtClean="0"/>
              <a:t>Textmasterformat bearbeiten</a:t>
            </a:r>
          </a:p>
        </p:txBody>
      </p:sp>
      <p:sp>
        <p:nvSpPr>
          <p:cNvPr id="13" name="Textfeld 12"/>
          <p:cNvSpPr txBox="1"/>
          <p:nvPr userDrawn="1"/>
        </p:nvSpPr>
        <p:spPr>
          <a:xfrm>
            <a:off x="429338" y="5984241"/>
            <a:ext cx="595035" cy="253916"/>
          </a:xfrm>
          <a:prstGeom prst="rect">
            <a:avLst/>
          </a:prstGeom>
          <a:noFill/>
        </p:spPr>
        <p:txBody>
          <a:bodyPr wrap="none" rtlCol="0">
            <a:spAutoFit/>
          </a:bodyPr>
          <a:lstStyle/>
          <a:p>
            <a:r>
              <a:rPr lang="de-DE" sz="1050" dirty="0">
                <a:solidFill>
                  <a:prstClr val="black"/>
                </a:solidFill>
              </a:rPr>
              <a:t>Source:</a:t>
            </a:r>
          </a:p>
        </p:txBody>
      </p:sp>
      <p:sp>
        <p:nvSpPr>
          <p:cNvPr id="14" name="Datumsplatzhalter 13"/>
          <p:cNvSpPr>
            <a:spLocks noGrp="1"/>
          </p:cNvSpPr>
          <p:nvPr>
            <p:ph type="dt" sz="half" idx="16"/>
          </p:nvPr>
        </p:nvSpPr>
        <p:spPr/>
        <p:txBody>
          <a:bodyPr/>
          <a:lstStyle/>
          <a:p>
            <a:r>
              <a:rPr lang="de-DE" smtClean="0">
                <a:solidFill>
                  <a:prstClr val="black"/>
                </a:solidFill>
              </a:rPr>
              <a:t>230224</a:t>
            </a:r>
            <a:endParaRPr lang="de-DE" dirty="0">
              <a:solidFill>
                <a:prstClr val="black"/>
              </a:solidFill>
            </a:endParaRPr>
          </a:p>
        </p:txBody>
      </p:sp>
      <p:sp>
        <p:nvSpPr>
          <p:cNvPr id="15" name="Foliennummernplatzhalter 14"/>
          <p:cNvSpPr>
            <a:spLocks noGrp="1"/>
          </p:cNvSpPr>
          <p:nvPr>
            <p:ph type="sldNum" sz="quarter" idx="17"/>
          </p:nvPr>
        </p:nvSpPr>
        <p:spPr/>
        <p:txBody>
          <a:bodyPr/>
          <a:lstStyle/>
          <a:p>
            <a:fld id="{C35D4D2C-604B-4C3D-9F33-8912E20470A1}" type="slidenum">
              <a:rPr lang="de-DE" smtClean="0">
                <a:solidFill>
                  <a:prstClr val="black"/>
                </a:solidFill>
              </a:rPr>
              <a:pPr/>
              <a:t>‹Nr.›</a:t>
            </a:fld>
            <a:endParaRPr lang="de-DE" dirty="0">
              <a:solidFill>
                <a:prstClr val="black"/>
              </a:solidFill>
            </a:endParaRPr>
          </a:p>
        </p:txBody>
      </p:sp>
      <p:sp>
        <p:nvSpPr>
          <p:cNvPr id="16" name="Fußzeilenplatzhalter 15"/>
          <p:cNvSpPr>
            <a:spLocks noGrp="1"/>
          </p:cNvSpPr>
          <p:nvPr>
            <p:ph type="ftr" sz="quarter" idx="18"/>
          </p:nvPr>
        </p:nvSpPr>
        <p:spPr/>
        <p:txBody>
          <a:bodyPr/>
          <a:lstStyle/>
          <a:p>
            <a:r>
              <a:rPr lang="de-DE" smtClean="0">
                <a:solidFill>
                  <a:prstClr val="black"/>
                </a:solidFill>
              </a:rPr>
              <a:t>Winfried Hoffmann KIT Seminar</a:t>
            </a:r>
            <a:endParaRPr lang="de-DE" dirty="0" smtClean="0">
              <a:solidFill>
                <a:prstClr val="black"/>
              </a:solidFill>
            </a:endParaRPr>
          </a:p>
        </p:txBody>
      </p:sp>
    </p:spTree>
    <p:extLst>
      <p:ext uri="{BB962C8B-B14F-4D97-AF65-F5344CB8AC3E}">
        <p14:creationId xmlns:p14="http://schemas.microsoft.com/office/powerpoint/2010/main" val="29981913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dirty="0"/>
          </a:p>
        </p:txBody>
      </p:sp>
      <p:sp>
        <p:nvSpPr>
          <p:cNvPr id="11" name="Textplatzhalter 9"/>
          <p:cNvSpPr>
            <a:spLocks noGrp="1"/>
          </p:cNvSpPr>
          <p:nvPr>
            <p:ph type="body" sz="quarter" idx="13"/>
          </p:nvPr>
        </p:nvSpPr>
        <p:spPr>
          <a:xfrm>
            <a:off x="917880" y="5984243"/>
            <a:ext cx="3528194" cy="216495"/>
          </a:xfrm>
        </p:spPr>
        <p:txBody>
          <a:bodyPr>
            <a:noAutofit/>
          </a:bodyPr>
          <a:lstStyle>
            <a:lvl1pPr>
              <a:buNone/>
              <a:defRPr sz="1050"/>
            </a:lvl1pPr>
            <a:lvl2pPr>
              <a:defRPr sz="900"/>
            </a:lvl2pPr>
            <a:lvl3pPr>
              <a:defRPr sz="800"/>
            </a:lvl3pPr>
            <a:lvl4pPr>
              <a:defRPr sz="800"/>
            </a:lvl4pPr>
            <a:lvl5pPr>
              <a:defRPr sz="800"/>
            </a:lvl5pPr>
          </a:lstStyle>
          <a:p>
            <a:pPr lvl="0"/>
            <a:r>
              <a:rPr lang="de-DE" smtClean="0"/>
              <a:t>Textmasterformat bearbeiten</a:t>
            </a:r>
          </a:p>
        </p:txBody>
      </p:sp>
      <p:sp>
        <p:nvSpPr>
          <p:cNvPr id="12" name="Textfeld 11"/>
          <p:cNvSpPr txBox="1"/>
          <p:nvPr userDrawn="1"/>
        </p:nvSpPr>
        <p:spPr>
          <a:xfrm>
            <a:off x="429338" y="5984241"/>
            <a:ext cx="595035" cy="253916"/>
          </a:xfrm>
          <a:prstGeom prst="rect">
            <a:avLst/>
          </a:prstGeom>
          <a:noFill/>
        </p:spPr>
        <p:txBody>
          <a:bodyPr wrap="none" rtlCol="0">
            <a:spAutoFit/>
          </a:bodyPr>
          <a:lstStyle/>
          <a:p>
            <a:r>
              <a:rPr lang="de-DE" sz="1050" dirty="0">
                <a:solidFill>
                  <a:prstClr val="black"/>
                </a:solidFill>
              </a:rPr>
              <a:t>Source:</a:t>
            </a:r>
          </a:p>
        </p:txBody>
      </p:sp>
      <p:sp>
        <p:nvSpPr>
          <p:cNvPr id="13" name="Datumsplatzhalter 12"/>
          <p:cNvSpPr>
            <a:spLocks noGrp="1"/>
          </p:cNvSpPr>
          <p:nvPr>
            <p:ph type="dt" sz="half" idx="14"/>
          </p:nvPr>
        </p:nvSpPr>
        <p:spPr/>
        <p:txBody>
          <a:bodyPr/>
          <a:lstStyle/>
          <a:p>
            <a:r>
              <a:rPr lang="de-DE" smtClean="0">
                <a:solidFill>
                  <a:prstClr val="black"/>
                </a:solidFill>
              </a:rPr>
              <a:t>230224</a:t>
            </a:r>
            <a:endParaRPr lang="de-DE" dirty="0">
              <a:solidFill>
                <a:prstClr val="black"/>
              </a:solidFill>
            </a:endParaRPr>
          </a:p>
        </p:txBody>
      </p:sp>
      <p:sp>
        <p:nvSpPr>
          <p:cNvPr id="14" name="Foliennummernplatzhalter 13"/>
          <p:cNvSpPr>
            <a:spLocks noGrp="1"/>
          </p:cNvSpPr>
          <p:nvPr>
            <p:ph type="sldNum" sz="quarter" idx="15"/>
          </p:nvPr>
        </p:nvSpPr>
        <p:spPr/>
        <p:txBody>
          <a:bodyPr/>
          <a:lstStyle/>
          <a:p>
            <a:fld id="{C35D4D2C-604B-4C3D-9F33-8912E20470A1}" type="slidenum">
              <a:rPr lang="de-DE" smtClean="0">
                <a:solidFill>
                  <a:prstClr val="black"/>
                </a:solidFill>
              </a:rPr>
              <a:pPr/>
              <a:t>‹Nr.›</a:t>
            </a:fld>
            <a:endParaRPr lang="de-DE" dirty="0">
              <a:solidFill>
                <a:prstClr val="black"/>
              </a:solidFill>
            </a:endParaRPr>
          </a:p>
        </p:txBody>
      </p:sp>
      <p:sp>
        <p:nvSpPr>
          <p:cNvPr id="15" name="Fußzeilenplatzhalter 14"/>
          <p:cNvSpPr>
            <a:spLocks noGrp="1"/>
          </p:cNvSpPr>
          <p:nvPr>
            <p:ph type="ftr" sz="quarter" idx="16"/>
          </p:nvPr>
        </p:nvSpPr>
        <p:spPr/>
        <p:txBody>
          <a:bodyPr/>
          <a:lstStyle/>
          <a:p>
            <a:r>
              <a:rPr lang="de-DE" smtClean="0">
                <a:solidFill>
                  <a:prstClr val="black"/>
                </a:solidFill>
              </a:rPr>
              <a:t>Winfried Hoffmann KIT Seminar</a:t>
            </a:r>
            <a:endParaRPr lang="de-DE" dirty="0" smtClean="0">
              <a:solidFill>
                <a:prstClr val="black"/>
              </a:solidFill>
            </a:endParaRPr>
          </a:p>
        </p:txBody>
      </p:sp>
    </p:spTree>
    <p:extLst>
      <p:ext uri="{BB962C8B-B14F-4D97-AF65-F5344CB8AC3E}">
        <p14:creationId xmlns:p14="http://schemas.microsoft.com/office/powerpoint/2010/main" val="2607007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664819" y="1916832"/>
            <a:ext cx="8341078" cy="447429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ln/>
        </p:spPr>
        <p:txBody>
          <a:bodyPr/>
          <a:lstStyle>
            <a:lvl1pPr>
              <a:defRPr/>
            </a:lvl1pPr>
          </a:lstStyle>
          <a:p>
            <a:pPr>
              <a:defRPr/>
            </a:pPr>
            <a:r>
              <a:rPr lang="de-DE" altLang="de-DE" smtClean="0">
                <a:solidFill>
                  <a:prstClr val="black"/>
                </a:solidFill>
              </a:rPr>
              <a:t>230224</a:t>
            </a:r>
            <a:endParaRPr lang="de-DE" altLang="de-DE" dirty="0">
              <a:solidFill>
                <a:prstClr val="black"/>
              </a:solidFill>
            </a:endParaRPr>
          </a:p>
        </p:txBody>
      </p:sp>
      <p:sp>
        <p:nvSpPr>
          <p:cNvPr id="5" name="Foliennummernplatzhalter 5"/>
          <p:cNvSpPr>
            <a:spLocks noGrp="1"/>
          </p:cNvSpPr>
          <p:nvPr>
            <p:ph type="sldNum" sz="quarter" idx="11"/>
          </p:nvPr>
        </p:nvSpPr>
        <p:spPr>
          <a:ln/>
        </p:spPr>
        <p:txBody>
          <a:bodyPr/>
          <a:lstStyle>
            <a:lvl1pPr>
              <a:defRPr/>
            </a:lvl1pPr>
          </a:lstStyle>
          <a:p>
            <a:pPr>
              <a:defRPr/>
            </a:pPr>
            <a:fld id="{744B9D18-986F-4D6F-BEF7-1168787067D3}" type="slidenum">
              <a:rPr lang="de-DE" altLang="de-DE">
                <a:solidFill>
                  <a:prstClr val="black"/>
                </a:solidFill>
              </a:rPr>
              <a:pPr>
                <a:defRPr/>
              </a:pPr>
              <a:t>‹Nr.›</a:t>
            </a:fld>
            <a:endParaRPr lang="de-DE" altLang="de-DE">
              <a:solidFill>
                <a:prstClr val="black"/>
              </a:solidFill>
            </a:endParaRPr>
          </a:p>
        </p:txBody>
      </p:sp>
    </p:spTree>
    <p:extLst>
      <p:ext uri="{BB962C8B-B14F-4D97-AF65-F5344CB8AC3E}">
        <p14:creationId xmlns:p14="http://schemas.microsoft.com/office/powerpoint/2010/main" val="1762522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ATK TitleOnly">
    <p:spTree>
      <p:nvGrpSpPr>
        <p:cNvPr id="1" name=""/>
        <p:cNvGrpSpPr/>
        <p:nvPr/>
      </p:nvGrpSpPr>
      <p:grpSpPr>
        <a:xfrm>
          <a:off x="0" y="0"/>
          <a:ext cx="0" cy="0"/>
          <a:chOff x="0" y="0"/>
          <a:chExt cx="0" cy="0"/>
        </a:xfrm>
      </p:grpSpPr>
      <p:sp>
        <p:nvSpPr>
          <p:cNvPr id="3" name="Text Placeholder 2"/>
          <p:cNvSpPr>
            <a:spLocks noGrp="1"/>
          </p:cNvSpPr>
          <p:nvPr>
            <p:ph type="body" sz="quarter" idx="10"/>
            <p:custDataLst>
              <p:tags r:id="rId1"/>
            </p:custDataLst>
          </p:nvPr>
        </p:nvSpPr>
        <p:spPr>
          <a:xfrm>
            <a:off x="828675" y="188640"/>
            <a:ext cx="7070725" cy="595313"/>
          </a:xfrm>
          <a:prstGeom prst="rect">
            <a:avLst/>
          </a:prstGeom>
        </p:spPr>
        <p:txBody>
          <a:bodyPr anchor="b"/>
          <a:lstStyle>
            <a:lvl1pPr marL="0" indent="0">
              <a:buNone/>
              <a:defRPr sz="2000"/>
            </a:lvl1pPr>
          </a:lstStyle>
          <a:p>
            <a:pPr lvl="0"/>
            <a:r>
              <a:rPr lang="it-IT" dirty="0" smtClean="0"/>
              <a:t>Fare clic per modificare stili del testo dello schema</a:t>
            </a:r>
          </a:p>
        </p:txBody>
      </p:sp>
    </p:spTree>
    <p:extLst>
      <p:ext uri="{BB962C8B-B14F-4D97-AF65-F5344CB8AC3E}">
        <p14:creationId xmlns:p14="http://schemas.microsoft.com/office/powerpoint/2010/main" val="22386230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image" Target="../media/image2.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13" Type="http://schemas.openxmlformats.org/officeDocument/2006/relationships/tags" Target="../tags/tag1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ags" Target="../tags/tag14.xml"/><Relationship Id="rId2" Type="http://schemas.openxmlformats.org/officeDocument/2006/relationships/slideLayout" Target="../slideLayouts/slideLayout19.xml"/><Relationship Id="rId16"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ags" Target="../tags/tag13.xml"/><Relationship Id="rId5" Type="http://schemas.openxmlformats.org/officeDocument/2006/relationships/slideLayout" Target="../slideLayouts/slideLayout22.xml"/><Relationship Id="rId15" Type="http://schemas.openxmlformats.org/officeDocument/2006/relationships/tags" Target="../tags/tag17.xml"/><Relationship Id="rId10" Type="http://schemas.openxmlformats.org/officeDocument/2006/relationships/tags" Target="../tags/tag12.xml"/><Relationship Id="rId4" Type="http://schemas.openxmlformats.org/officeDocument/2006/relationships/slideLayout" Target="../slideLayouts/slideLayout21.xml"/><Relationship Id="rId9" Type="http://schemas.openxmlformats.org/officeDocument/2006/relationships/tags" Target="../tags/tag11.xml"/><Relationship Id="rId14" Type="http://schemas.openxmlformats.org/officeDocument/2006/relationships/tags" Target="../tags/tag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6491064" cy="1143000"/>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1"/>
            <a:ext cx="8229600" cy="4349080"/>
          </a:xfrm>
          <a:prstGeom prst="rect">
            <a:avLst/>
          </a:prstGeom>
        </p:spPr>
        <p:txBody>
          <a:bodyPr vert="horz" lIns="91440" tIns="45720" rIns="91440" bIns="45720" rtlCol="0">
            <a:no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solidFill>
              </a:defRPr>
            </a:lvl1pPr>
          </a:lstStyle>
          <a:p>
            <a:r>
              <a:rPr lang="de-DE" smtClean="0">
                <a:solidFill>
                  <a:prstClr val="black"/>
                </a:solidFill>
              </a:rPr>
              <a:t>230224</a:t>
            </a:r>
            <a:endParaRPr lang="de-DE" dirty="0">
              <a:solidFill>
                <a:prstClr val="black"/>
              </a:solidFill>
            </a:endParaRPr>
          </a:p>
        </p:txBody>
      </p:sp>
      <p:sp>
        <p:nvSpPr>
          <p:cNvPr id="5" name="Fußzeilenplatzhalter 4"/>
          <p:cNvSpPr>
            <a:spLocks noGrp="1"/>
          </p:cNvSpPr>
          <p:nvPr>
            <p:ph type="ftr" sz="quarter" idx="3"/>
          </p:nvPr>
        </p:nvSpPr>
        <p:spPr>
          <a:xfrm>
            <a:off x="2615184" y="6356352"/>
            <a:ext cx="3913632" cy="365125"/>
          </a:xfrm>
          <a:prstGeom prst="rect">
            <a:avLst/>
          </a:prstGeom>
        </p:spPr>
        <p:txBody>
          <a:bodyPr vert="horz" lIns="91440" tIns="45720" rIns="91440" bIns="45720" rtlCol="0" anchor="ctr"/>
          <a:lstStyle>
            <a:lvl1pPr algn="ctr">
              <a:defRPr sz="1200">
                <a:solidFill>
                  <a:schemeClr val="tx1"/>
                </a:solidFill>
              </a:defRPr>
            </a:lvl1pPr>
          </a:lstStyle>
          <a:p>
            <a:r>
              <a:rPr lang="de-DE" smtClean="0">
                <a:solidFill>
                  <a:prstClr val="black"/>
                </a:solidFill>
              </a:rPr>
              <a:t>Winfried Hoffmann KIT Seminar</a:t>
            </a:r>
            <a:endParaRPr lang="de-DE" dirty="0" smtClean="0">
              <a:solidFill>
                <a:prstClr val="black"/>
              </a:solidFill>
            </a:endParaRPr>
          </a:p>
        </p:txBody>
      </p:sp>
      <p:sp>
        <p:nvSpPr>
          <p:cNvPr id="6" name="Foliennummernplatzhalt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solidFill>
              </a:defRPr>
            </a:lvl1pPr>
          </a:lstStyle>
          <a:p>
            <a:fld id="{C35D4D2C-604B-4C3D-9F33-8912E20470A1}" type="slidenum">
              <a:rPr lang="de-DE" smtClean="0">
                <a:solidFill>
                  <a:prstClr val="black"/>
                </a:solidFill>
              </a:rPr>
              <a:pPr/>
              <a:t>‹Nr.›</a:t>
            </a:fld>
            <a:endParaRPr lang="de-DE" dirty="0">
              <a:solidFill>
                <a:prstClr val="black"/>
              </a:solidFill>
            </a:endParaRPr>
          </a:p>
        </p:txBody>
      </p:sp>
      <p:cxnSp>
        <p:nvCxnSpPr>
          <p:cNvPr id="9" name="Gerade Verbindung 8"/>
          <p:cNvCxnSpPr/>
          <p:nvPr/>
        </p:nvCxnSpPr>
        <p:spPr>
          <a:xfrm>
            <a:off x="251520" y="1367774"/>
            <a:ext cx="6732000" cy="0"/>
          </a:xfrm>
          <a:prstGeom prst="line">
            <a:avLst/>
          </a:prstGeom>
          <a:ln w="19050">
            <a:solidFill>
              <a:schemeClr val="accent6"/>
            </a:solidFill>
          </a:ln>
          <a:effectLst>
            <a:outerShdw dist="38100" dir="2700000" algn="tl" rotWithShape="0">
              <a:schemeClr val="accent1">
                <a:lumMod val="50000"/>
              </a:schemeClr>
            </a:outerShdw>
          </a:effectLst>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251520" y="6252091"/>
            <a:ext cx="8568952" cy="0"/>
          </a:xfrm>
          <a:prstGeom prst="line">
            <a:avLst/>
          </a:prstGeom>
          <a:ln w="19050">
            <a:solidFill>
              <a:schemeClr val="accent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 name="Picture 2" descr="G:\Eigene Dokumente\10 Verschiedenes\Weihnachtsgeschenk Papa 2010\110211 ASE Logo_neu.jpg"/>
          <p:cNvPicPr>
            <a:picLocks noChangeAspect="1" noChangeArrowheads="1"/>
          </p:cNvPicPr>
          <p:nvPr/>
        </p:nvPicPr>
        <p:blipFill>
          <a:blip r:embed="rId14" cstate="print"/>
          <a:srcRect/>
          <a:stretch>
            <a:fillRect/>
          </a:stretch>
        </p:blipFill>
        <p:spPr bwMode="auto">
          <a:xfrm>
            <a:off x="7045811" y="567002"/>
            <a:ext cx="1955254" cy="884286"/>
          </a:xfrm>
          <a:prstGeom prst="rect">
            <a:avLst/>
          </a:prstGeom>
          <a:noFill/>
        </p:spPr>
      </p:pic>
    </p:spTree>
    <p:extLst>
      <p:ext uri="{BB962C8B-B14F-4D97-AF65-F5344CB8AC3E}">
        <p14:creationId xmlns:p14="http://schemas.microsoft.com/office/powerpoint/2010/main" val="1211307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Grafik 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5163" y="3886200"/>
            <a:ext cx="5346700"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7"/>
          <p:cNvSpPr>
            <a:spLocks noChangeArrowheads="1"/>
          </p:cNvSpPr>
          <p:nvPr/>
        </p:nvSpPr>
        <p:spPr bwMode="auto">
          <a:xfrm>
            <a:off x="650876" y="6453190"/>
            <a:ext cx="8493125" cy="403225"/>
          </a:xfrm>
          <a:prstGeom prst="rect">
            <a:avLst/>
          </a:prstGeom>
          <a:solidFill>
            <a:srgbClr val="ECEC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Geneva" pitchFamily="50" charset="-128"/>
              </a:defRPr>
            </a:lvl1pPr>
            <a:lvl2pPr marL="742950" indent="-285750" eaLnBrk="0" hangingPunct="0">
              <a:defRPr>
                <a:solidFill>
                  <a:schemeClr val="tx1"/>
                </a:solidFill>
                <a:latin typeface="Arial" charset="0"/>
                <a:ea typeface="Geneva" pitchFamily="50" charset="-128"/>
              </a:defRPr>
            </a:lvl2pPr>
            <a:lvl3pPr marL="1143000" indent="-228600" eaLnBrk="0" hangingPunct="0">
              <a:defRPr>
                <a:solidFill>
                  <a:schemeClr val="tx1"/>
                </a:solidFill>
                <a:latin typeface="Arial" charset="0"/>
                <a:ea typeface="Geneva" pitchFamily="50" charset="-128"/>
              </a:defRPr>
            </a:lvl3pPr>
            <a:lvl4pPr marL="1600200" indent="-228600" eaLnBrk="0" hangingPunct="0">
              <a:defRPr>
                <a:solidFill>
                  <a:schemeClr val="tx1"/>
                </a:solidFill>
                <a:latin typeface="Arial" charset="0"/>
                <a:ea typeface="Geneva" pitchFamily="50" charset="-128"/>
              </a:defRPr>
            </a:lvl4pPr>
            <a:lvl5pPr marL="2057400" indent="-228600" eaLnBrk="0" hangingPunct="0">
              <a:defRPr>
                <a:solidFill>
                  <a:schemeClr val="tx1"/>
                </a:solidFill>
                <a:latin typeface="Arial" charset="0"/>
                <a:ea typeface="Geneva" pitchFamily="50" charset="-128"/>
              </a:defRPr>
            </a:lvl5pPr>
            <a:lvl6pPr marL="2514600" indent="-228600" eaLnBrk="0" fontAlgn="base" hangingPunct="0">
              <a:spcBef>
                <a:spcPct val="0"/>
              </a:spcBef>
              <a:spcAft>
                <a:spcPct val="0"/>
              </a:spcAft>
              <a:defRPr>
                <a:solidFill>
                  <a:schemeClr val="tx1"/>
                </a:solidFill>
                <a:latin typeface="Arial" charset="0"/>
                <a:ea typeface="Geneva" pitchFamily="50" charset="-128"/>
              </a:defRPr>
            </a:lvl6pPr>
            <a:lvl7pPr marL="2971800" indent="-228600" eaLnBrk="0" fontAlgn="base" hangingPunct="0">
              <a:spcBef>
                <a:spcPct val="0"/>
              </a:spcBef>
              <a:spcAft>
                <a:spcPct val="0"/>
              </a:spcAft>
              <a:defRPr>
                <a:solidFill>
                  <a:schemeClr val="tx1"/>
                </a:solidFill>
                <a:latin typeface="Arial" charset="0"/>
                <a:ea typeface="Geneva" pitchFamily="50" charset="-128"/>
              </a:defRPr>
            </a:lvl7pPr>
            <a:lvl8pPr marL="3429000" indent="-228600" eaLnBrk="0" fontAlgn="base" hangingPunct="0">
              <a:spcBef>
                <a:spcPct val="0"/>
              </a:spcBef>
              <a:spcAft>
                <a:spcPct val="0"/>
              </a:spcAft>
              <a:defRPr>
                <a:solidFill>
                  <a:schemeClr val="tx1"/>
                </a:solidFill>
                <a:latin typeface="Arial" charset="0"/>
                <a:ea typeface="Geneva" pitchFamily="50" charset="-128"/>
              </a:defRPr>
            </a:lvl8pPr>
            <a:lvl9pPr marL="3886200" indent="-228600" eaLnBrk="0" fontAlgn="base" hangingPunct="0">
              <a:spcBef>
                <a:spcPct val="0"/>
              </a:spcBef>
              <a:spcAft>
                <a:spcPct val="0"/>
              </a:spcAft>
              <a:defRPr>
                <a:solidFill>
                  <a:schemeClr val="tx1"/>
                </a:solidFill>
                <a:latin typeface="Arial" charset="0"/>
                <a:ea typeface="Geneva" pitchFamily="50" charset="-128"/>
              </a:defRPr>
            </a:lvl9pPr>
          </a:lstStyle>
          <a:p>
            <a:pPr eaLnBrk="1" fontAlgn="base" hangingPunct="1">
              <a:spcBef>
                <a:spcPct val="0"/>
              </a:spcBef>
              <a:spcAft>
                <a:spcPct val="0"/>
              </a:spcAft>
              <a:defRPr/>
            </a:pPr>
            <a:endParaRPr lang="de-DE" altLang="de-DE" dirty="0" smtClean="0">
              <a:solidFill>
                <a:srgbClr val="000000"/>
              </a:solidFill>
            </a:endParaRPr>
          </a:p>
        </p:txBody>
      </p:sp>
      <p:sp>
        <p:nvSpPr>
          <p:cNvPr id="1028" name="Textplatzhalter 2"/>
          <p:cNvSpPr>
            <a:spLocks noGrp="1"/>
          </p:cNvSpPr>
          <p:nvPr>
            <p:ph type="body" idx="1"/>
          </p:nvPr>
        </p:nvSpPr>
        <p:spPr bwMode="auto">
          <a:xfrm>
            <a:off x="665164" y="1838325"/>
            <a:ext cx="8340725"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smtClean="0"/>
              <a:t>Mastertextformat bearbeiten</a:t>
            </a:r>
          </a:p>
          <a:p>
            <a:pPr lvl="1"/>
            <a:r>
              <a:rPr lang="de-DE" altLang="de-DE" smtClean="0"/>
              <a:t>Zweite</a:t>
            </a:r>
          </a:p>
          <a:p>
            <a:pPr lvl="2"/>
            <a:r>
              <a:rPr lang="de-DE" altLang="de-DE" smtClean="0"/>
              <a:t> Dritte Ebene</a:t>
            </a:r>
          </a:p>
          <a:p>
            <a:pPr lvl="3"/>
            <a:r>
              <a:rPr lang="de-DE" altLang="de-DE" smtClean="0"/>
              <a:t>Vierte Ebene</a:t>
            </a:r>
          </a:p>
          <a:p>
            <a:pPr lvl="4"/>
            <a:r>
              <a:rPr lang="de-DE" altLang="de-DE" smtClean="0"/>
              <a:t>Fünfte Ebene</a:t>
            </a:r>
          </a:p>
        </p:txBody>
      </p:sp>
      <p:sp>
        <p:nvSpPr>
          <p:cNvPr id="20488" name="Datumsplatzhalter 3"/>
          <p:cNvSpPr>
            <a:spLocks noGrp="1"/>
          </p:cNvSpPr>
          <p:nvPr>
            <p:ph type="dt" sz="half" idx="2"/>
          </p:nvPr>
        </p:nvSpPr>
        <p:spPr bwMode="auto">
          <a:xfrm>
            <a:off x="717550" y="6537325"/>
            <a:ext cx="7905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eaLnBrk="1" hangingPunct="1">
              <a:defRPr sz="800">
                <a:solidFill>
                  <a:srgbClr val="898989"/>
                </a:solidFill>
                <a:latin typeface="Arial" charset="0"/>
                <a:ea typeface="Geneva" pitchFamily="50" charset="-128"/>
                <a:cs typeface="+mn-cs"/>
              </a:defRPr>
            </a:lvl1pPr>
          </a:lstStyle>
          <a:p>
            <a:pPr fontAlgn="base">
              <a:spcBef>
                <a:spcPct val="0"/>
              </a:spcBef>
              <a:spcAft>
                <a:spcPct val="0"/>
              </a:spcAft>
              <a:defRPr/>
            </a:pPr>
            <a:endParaRPr lang="de-DE" altLang="de-DE" dirty="0"/>
          </a:p>
        </p:txBody>
      </p:sp>
      <p:sp>
        <p:nvSpPr>
          <p:cNvPr id="20490" name="Foliennummernplatzhalter 5"/>
          <p:cNvSpPr>
            <a:spLocks noGrp="1"/>
          </p:cNvSpPr>
          <p:nvPr>
            <p:ph type="sldNum" sz="quarter" idx="4"/>
          </p:nvPr>
        </p:nvSpPr>
        <p:spPr bwMode="auto">
          <a:xfrm>
            <a:off x="8585201" y="6551613"/>
            <a:ext cx="42068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lvl1pPr algn="r" eaLnBrk="1" hangingPunct="1">
              <a:defRPr sz="800" smtClean="0">
                <a:solidFill>
                  <a:srgbClr val="898989"/>
                </a:solidFill>
              </a:defRPr>
            </a:lvl1pPr>
          </a:lstStyle>
          <a:p>
            <a:pPr fontAlgn="base">
              <a:spcBef>
                <a:spcPct val="0"/>
              </a:spcBef>
              <a:spcAft>
                <a:spcPct val="0"/>
              </a:spcAft>
              <a:defRPr/>
            </a:pPr>
            <a:fld id="{424F430E-1CB9-449A-A015-33129A040356}" type="slidenum">
              <a:rPr lang="de-DE" altLang="de-DE"/>
              <a:pPr fontAlgn="base">
                <a:spcBef>
                  <a:spcPct val="0"/>
                </a:spcBef>
                <a:spcAft>
                  <a:spcPct val="0"/>
                </a:spcAft>
                <a:defRPr/>
              </a:pPr>
              <a:t>‹Nr.›</a:t>
            </a:fld>
            <a:endParaRPr lang="de-DE" altLang="de-DE"/>
          </a:p>
        </p:txBody>
      </p:sp>
      <p:pic>
        <p:nvPicPr>
          <p:cNvPr id="1031" name="Grafik 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56464" y="765175"/>
            <a:ext cx="15763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p:nvPr/>
        </p:nvSpPr>
        <p:spPr>
          <a:xfrm>
            <a:off x="669925" y="0"/>
            <a:ext cx="6369050" cy="10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de-DE">
              <a:solidFill>
                <a:srgbClr val="FFFFFF"/>
              </a:solidFill>
            </a:endParaRPr>
          </a:p>
        </p:txBody>
      </p:sp>
      <p:sp>
        <p:nvSpPr>
          <p:cNvPr id="1033" name="Textfeld 7"/>
          <p:cNvSpPr txBox="1">
            <a:spLocks noChangeArrowheads="1"/>
          </p:cNvSpPr>
          <p:nvPr/>
        </p:nvSpPr>
        <p:spPr bwMode="auto">
          <a:xfrm>
            <a:off x="7162801" y="520700"/>
            <a:ext cx="15039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Geneva"/>
                <a:cs typeface="Geneva"/>
              </a:defRPr>
            </a:lvl1pPr>
            <a:lvl2pPr marL="742950" indent="-285750">
              <a:defRPr>
                <a:solidFill>
                  <a:schemeClr val="tx1"/>
                </a:solidFill>
                <a:latin typeface="Arial" pitchFamily="34" charset="0"/>
                <a:ea typeface="Geneva"/>
                <a:cs typeface="Geneva"/>
              </a:defRPr>
            </a:lvl2pPr>
            <a:lvl3pPr marL="1143000" indent="-228600">
              <a:defRPr>
                <a:solidFill>
                  <a:schemeClr val="tx1"/>
                </a:solidFill>
                <a:latin typeface="Arial" pitchFamily="34" charset="0"/>
                <a:ea typeface="Geneva"/>
                <a:cs typeface="Geneva"/>
              </a:defRPr>
            </a:lvl3pPr>
            <a:lvl4pPr marL="1600200" indent="-228600">
              <a:defRPr>
                <a:solidFill>
                  <a:schemeClr val="tx1"/>
                </a:solidFill>
                <a:latin typeface="Arial" pitchFamily="34" charset="0"/>
                <a:ea typeface="Geneva"/>
                <a:cs typeface="Geneva"/>
              </a:defRPr>
            </a:lvl4pPr>
            <a:lvl5pPr marL="2057400" indent="-228600">
              <a:defRPr>
                <a:solidFill>
                  <a:schemeClr val="tx1"/>
                </a:solidFill>
                <a:latin typeface="Arial" pitchFamily="34" charset="0"/>
                <a:ea typeface="Geneva"/>
                <a:cs typeface="Geneva"/>
              </a:defRPr>
            </a:lvl5pPr>
            <a:lvl6pPr marL="2514600" indent="-228600" eaLnBrk="0" fontAlgn="base" hangingPunct="0">
              <a:spcBef>
                <a:spcPct val="0"/>
              </a:spcBef>
              <a:spcAft>
                <a:spcPct val="0"/>
              </a:spcAft>
              <a:defRPr>
                <a:solidFill>
                  <a:schemeClr val="tx1"/>
                </a:solidFill>
                <a:latin typeface="Arial" pitchFamily="34" charset="0"/>
                <a:ea typeface="Geneva"/>
                <a:cs typeface="Geneva"/>
              </a:defRPr>
            </a:lvl6pPr>
            <a:lvl7pPr marL="2971800" indent="-228600" eaLnBrk="0" fontAlgn="base" hangingPunct="0">
              <a:spcBef>
                <a:spcPct val="0"/>
              </a:spcBef>
              <a:spcAft>
                <a:spcPct val="0"/>
              </a:spcAft>
              <a:defRPr>
                <a:solidFill>
                  <a:schemeClr val="tx1"/>
                </a:solidFill>
                <a:latin typeface="Arial" pitchFamily="34" charset="0"/>
                <a:ea typeface="Geneva"/>
                <a:cs typeface="Geneva"/>
              </a:defRPr>
            </a:lvl7pPr>
            <a:lvl8pPr marL="3429000" indent="-228600" eaLnBrk="0" fontAlgn="base" hangingPunct="0">
              <a:spcBef>
                <a:spcPct val="0"/>
              </a:spcBef>
              <a:spcAft>
                <a:spcPct val="0"/>
              </a:spcAft>
              <a:defRPr>
                <a:solidFill>
                  <a:schemeClr val="tx1"/>
                </a:solidFill>
                <a:latin typeface="Arial" pitchFamily="34" charset="0"/>
                <a:ea typeface="Geneva"/>
                <a:cs typeface="Geneva"/>
              </a:defRPr>
            </a:lvl8pPr>
            <a:lvl9pPr marL="3886200" indent="-228600" eaLnBrk="0" fontAlgn="base" hangingPunct="0">
              <a:spcBef>
                <a:spcPct val="0"/>
              </a:spcBef>
              <a:spcAft>
                <a:spcPct val="0"/>
              </a:spcAft>
              <a:defRPr>
                <a:solidFill>
                  <a:schemeClr val="tx1"/>
                </a:solidFill>
                <a:latin typeface="Arial" pitchFamily="34" charset="0"/>
                <a:ea typeface="Geneva"/>
                <a:cs typeface="Geneva"/>
              </a:defRPr>
            </a:lvl9pPr>
          </a:lstStyle>
          <a:p>
            <a:pPr fontAlgn="base">
              <a:spcBef>
                <a:spcPct val="0"/>
              </a:spcBef>
              <a:spcAft>
                <a:spcPct val="0"/>
              </a:spcAft>
              <a:defRPr/>
            </a:pPr>
            <a:r>
              <a:rPr lang="de-DE" altLang="de-DE" sz="800" dirty="0" smtClean="0">
                <a:solidFill>
                  <a:srgbClr val="000000"/>
                </a:solidFill>
              </a:rPr>
              <a:t>In </a:t>
            </a:r>
            <a:r>
              <a:rPr lang="de-DE" altLang="de-DE" sz="800" dirty="0" err="1" smtClean="0">
                <a:solidFill>
                  <a:srgbClr val="000000"/>
                </a:solidFill>
              </a:rPr>
              <a:t>scientific</a:t>
            </a:r>
            <a:r>
              <a:rPr lang="de-DE" altLang="de-DE" sz="800" dirty="0" smtClean="0">
                <a:solidFill>
                  <a:srgbClr val="000000"/>
                </a:solidFill>
              </a:rPr>
              <a:t> </a:t>
            </a:r>
            <a:r>
              <a:rPr lang="de-DE" altLang="de-DE" sz="800" dirty="0" err="1" smtClean="0">
                <a:solidFill>
                  <a:srgbClr val="000000"/>
                </a:solidFill>
              </a:rPr>
              <a:t>cooperation</a:t>
            </a:r>
            <a:r>
              <a:rPr lang="de-DE" altLang="de-DE" sz="800" dirty="0" smtClean="0">
                <a:solidFill>
                  <a:srgbClr val="000000"/>
                </a:solidFill>
              </a:rPr>
              <a:t> </a:t>
            </a:r>
            <a:r>
              <a:rPr lang="de-DE" altLang="de-DE" sz="800" dirty="0" err="1" smtClean="0">
                <a:solidFill>
                  <a:srgbClr val="000000"/>
                </a:solidFill>
              </a:rPr>
              <a:t>with</a:t>
            </a:r>
            <a:r>
              <a:rPr lang="de-DE" altLang="de-DE" sz="800" dirty="0" smtClean="0">
                <a:solidFill>
                  <a:srgbClr val="000000"/>
                </a:solidFill>
              </a:rPr>
              <a:t>:</a:t>
            </a:r>
          </a:p>
        </p:txBody>
      </p:sp>
      <p:sp>
        <p:nvSpPr>
          <p:cNvPr id="1034" name="Titelplatzhalter 6"/>
          <p:cNvSpPr>
            <a:spLocks noGrp="1"/>
          </p:cNvSpPr>
          <p:nvPr>
            <p:ph type="title"/>
          </p:nvPr>
        </p:nvSpPr>
        <p:spPr bwMode="auto">
          <a:xfrm>
            <a:off x="865189" y="195265"/>
            <a:ext cx="60833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0" numCol="1" anchor="t" anchorCtr="0" compatLnSpc="1">
            <a:prstTxWarp prst="textNoShape">
              <a:avLst/>
            </a:prstTxWarp>
          </a:bodyPr>
          <a:lstStyle/>
          <a:p>
            <a:pPr lvl="0"/>
            <a:r>
              <a:rPr lang="de-DE" altLang="de-DE" smtClean="0"/>
              <a:t>Mastertitelformat bearbeiten</a:t>
            </a:r>
          </a:p>
        </p:txBody>
      </p:sp>
      <p:pic>
        <p:nvPicPr>
          <p:cNvPr id="1035" name="Grafik 5"/>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88" y="304800"/>
            <a:ext cx="847726"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feld 19"/>
          <p:cNvSpPr txBox="1">
            <a:spLocks noChangeArrowheads="1"/>
          </p:cNvSpPr>
          <p:nvPr/>
        </p:nvSpPr>
        <p:spPr bwMode="auto">
          <a:xfrm>
            <a:off x="7162800" y="9525"/>
            <a:ext cx="2089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Geneva"/>
                <a:cs typeface="Geneva"/>
              </a:defRPr>
            </a:lvl1pPr>
            <a:lvl2pPr marL="742950" indent="-285750">
              <a:defRPr>
                <a:solidFill>
                  <a:schemeClr val="tx1"/>
                </a:solidFill>
                <a:latin typeface="Arial" pitchFamily="34" charset="0"/>
                <a:ea typeface="Geneva"/>
                <a:cs typeface="Geneva"/>
              </a:defRPr>
            </a:lvl2pPr>
            <a:lvl3pPr marL="1143000" indent="-228600">
              <a:defRPr>
                <a:solidFill>
                  <a:schemeClr val="tx1"/>
                </a:solidFill>
                <a:latin typeface="Arial" pitchFamily="34" charset="0"/>
                <a:ea typeface="Geneva"/>
                <a:cs typeface="Geneva"/>
              </a:defRPr>
            </a:lvl3pPr>
            <a:lvl4pPr marL="1600200" indent="-228600">
              <a:defRPr>
                <a:solidFill>
                  <a:schemeClr val="tx1"/>
                </a:solidFill>
                <a:latin typeface="Arial" pitchFamily="34" charset="0"/>
                <a:ea typeface="Geneva"/>
                <a:cs typeface="Geneva"/>
              </a:defRPr>
            </a:lvl4pPr>
            <a:lvl5pPr marL="2057400" indent="-228600">
              <a:defRPr>
                <a:solidFill>
                  <a:schemeClr val="tx1"/>
                </a:solidFill>
                <a:latin typeface="Arial" pitchFamily="34" charset="0"/>
                <a:ea typeface="Geneva"/>
                <a:cs typeface="Geneva"/>
              </a:defRPr>
            </a:lvl5pPr>
            <a:lvl6pPr marL="2514600" indent="-228600" eaLnBrk="0" fontAlgn="base" hangingPunct="0">
              <a:spcBef>
                <a:spcPct val="0"/>
              </a:spcBef>
              <a:spcAft>
                <a:spcPct val="0"/>
              </a:spcAft>
              <a:defRPr>
                <a:solidFill>
                  <a:schemeClr val="tx1"/>
                </a:solidFill>
                <a:latin typeface="Arial" pitchFamily="34" charset="0"/>
                <a:ea typeface="Geneva"/>
                <a:cs typeface="Geneva"/>
              </a:defRPr>
            </a:lvl6pPr>
            <a:lvl7pPr marL="2971800" indent="-228600" eaLnBrk="0" fontAlgn="base" hangingPunct="0">
              <a:spcBef>
                <a:spcPct val="0"/>
              </a:spcBef>
              <a:spcAft>
                <a:spcPct val="0"/>
              </a:spcAft>
              <a:defRPr>
                <a:solidFill>
                  <a:schemeClr val="tx1"/>
                </a:solidFill>
                <a:latin typeface="Arial" pitchFamily="34" charset="0"/>
                <a:ea typeface="Geneva"/>
                <a:cs typeface="Geneva"/>
              </a:defRPr>
            </a:lvl7pPr>
            <a:lvl8pPr marL="3429000" indent="-228600" eaLnBrk="0" fontAlgn="base" hangingPunct="0">
              <a:spcBef>
                <a:spcPct val="0"/>
              </a:spcBef>
              <a:spcAft>
                <a:spcPct val="0"/>
              </a:spcAft>
              <a:defRPr>
                <a:solidFill>
                  <a:schemeClr val="tx1"/>
                </a:solidFill>
                <a:latin typeface="Arial" pitchFamily="34" charset="0"/>
                <a:ea typeface="Geneva"/>
                <a:cs typeface="Geneva"/>
              </a:defRPr>
            </a:lvl8pPr>
            <a:lvl9pPr marL="3886200" indent="-228600" eaLnBrk="0" fontAlgn="base" hangingPunct="0">
              <a:spcBef>
                <a:spcPct val="0"/>
              </a:spcBef>
              <a:spcAft>
                <a:spcPct val="0"/>
              </a:spcAft>
              <a:defRPr>
                <a:solidFill>
                  <a:schemeClr val="tx1"/>
                </a:solidFill>
                <a:latin typeface="Arial" pitchFamily="34" charset="0"/>
                <a:ea typeface="Geneva"/>
                <a:cs typeface="Geneva"/>
              </a:defRPr>
            </a:lvl9pPr>
          </a:lstStyle>
          <a:p>
            <a:pPr fontAlgn="base">
              <a:spcBef>
                <a:spcPct val="0"/>
              </a:spcBef>
              <a:spcAft>
                <a:spcPct val="0"/>
              </a:spcAft>
              <a:defRPr/>
            </a:pPr>
            <a:r>
              <a:rPr lang="de-DE" altLang="de-DE" sz="1200" dirty="0" smtClean="0">
                <a:solidFill>
                  <a:srgbClr val="00428A"/>
                </a:solidFill>
              </a:rPr>
              <a:t>Solar </a:t>
            </a:r>
            <a:r>
              <a:rPr lang="de-DE" altLang="de-DE" sz="1200" dirty="0" err="1" smtClean="0">
                <a:solidFill>
                  <a:srgbClr val="00428A"/>
                </a:solidFill>
              </a:rPr>
              <a:t>Energy</a:t>
            </a:r>
            <a:r>
              <a:rPr lang="de-DE" altLang="de-DE" sz="1200" dirty="0" smtClean="0">
                <a:solidFill>
                  <a:srgbClr val="00428A"/>
                </a:solidFill>
              </a:rPr>
              <a:t> Engineering </a:t>
            </a:r>
            <a:r>
              <a:rPr lang="de-DE" altLang="de-DE" sz="1200" dirty="0" err="1" smtClean="0">
                <a:solidFill>
                  <a:srgbClr val="00428A"/>
                </a:solidFill>
              </a:rPr>
              <a:t>Continuing</a:t>
            </a:r>
            <a:r>
              <a:rPr lang="de-DE" altLang="de-DE" sz="1200" dirty="0" smtClean="0">
                <a:solidFill>
                  <a:srgbClr val="00428A"/>
                </a:solidFill>
              </a:rPr>
              <a:t> Education</a:t>
            </a:r>
          </a:p>
        </p:txBody>
      </p:sp>
    </p:spTree>
    <p:extLst>
      <p:ext uri="{BB962C8B-B14F-4D97-AF65-F5344CB8AC3E}">
        <p14:creationId xmlns:p14="http://schemas.microsoft.com/office/powerpoint/2010/main" val="396543648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timing>
    <p:tnLst>
      <p:par>
        <p:cTn id="1" dur="indefinite" restart="never" nodeType="tmRoot"/>
      </p:par>
    </p:tnLst>
  </p:timing>
  <p:hf hdr="0" dt="0"/>
  <p:txStyles>
    <p:titleStyle>
      <a:lvl1pPr algn="l" rtl="0" eaLnBrk="0" fontAlgn="base" hangingPunct="0">
        <a:spcBef>
          <a:spcPct val="0"/>
        </a:spcBef>
        <a:spcAft>
          <a:spcPct val="0"/>
        </a:spcAft>
        <a:defRPr sz="2800">
          <a:solidFill>
            <a:schemeClr val="bg1"/>
          </a:solidFill>
          <a:latin typeface="+mn-lt"/>
          <a:ea typeface="+mj-ea"/>
          <a:cs typeface="+mj-cs"/>
        </a:defRPr>
      </a:lvl1pPr>
      <a:lvl2pPr algn="l" rtl="0" eaLnBrk="0" fontAlgn="base" hangingPunct="0">
        <a:spcBef>
          <a:spcPct val="0"/>
        </a:spcBef>
        <a:spcAft>
          <a:spcPct val="0"/>
        </a:spcAft>
        <a:defRPr sz="2800">
          <a:solidFill>
            <a:schemeClr val="bg1"/>
          </a:solidFill>
          <a:latin typeface="Arial" pitchFamily="34" charset="0"/>
        </a:defRPr>
      </a:lvl2pPr>
      <a:lvl3pPr algn="l" rtl="0" eaLnBrk="0" fontAlgn="base" hangingPunct="0">
        <a:spcBef>
          <a:spcPct val="0"/>
        </a:spcBef>
        <a:spcAft>
          <a:spcPct val="0"/>
        </a:spcAft>
        <a:defRPr sz="2800">
          <a:solidFill>
            <a:schemeClr val="bg1"/>
          </a:solidFill>
          <a:latin typeface="Arial" pitchFamily="34" charset="0"/>
        </a:defRPr>
      </a:lvl3pPr>
      <a:lvl4pPr algn="l" rtl="0" eaLnBrk="0" fontAlgn="base" hangingPunct="0">
        <a:spcBef>
          <a:spcPct val="0"/>
        </a:spcBef>
        <a:spcAft>
          <a:spcPct val="0"/>
        </a:spcAft>
        <a:defRPr sz="2800">
          <a:solidFill>
            <a:schemeClr val="bg1"/>
          </a:solidFill>
          <a:latin typeface="Arial" pitchFamily="34" charset="0"/>
        </a:defRPr>
      </a:lvl4pPr>
      <a:lvl5pPr algn="l" rtl="0" eaLnBrk="0" fontAlgn="base" hangingPunct="0">
        <a:spcBef>
          <a:spcPct val="0"/>
        </a:spcBef>
        <a:spcAft>
          <a:spcPct val="0"/>
        </a:spcAft>
        <a:defRPr sz="2800">
          <a:solidFill>
            <a:schemeClr val="bg1"/>
          </a:solidFill>
          <a:latin typeface="Arial" pitchFamily="34" charset="0"/>
        </a:defRPr>
      </a:lvl5pPr>
      <a:lvl6pPr marL="457200" algn="l" rtl="0" eaLnBrk="1" fontAlgn="base" hangingPunct="1">
        <a:spcBef>
          <a:spcPct val="0"/>
        </a:spcBef>
        <a:spcAft>
          <a:spcPct val="0"/>
        </a:spcAft>
        <a:defRPr sz="3600">
          <a:solidFill>
            <a:schemeClr val="bg1"/>
          </a:solidFill>
          <a:latin typeface="Times New Roman" pitchFamily="18" charset="0"/>
        </a:defRPr>
      </a:lvl6pPr>
      <a:lvl7pPr marL="914400" algn="l" rtl="0" eaLnBrk="1" fontAlgn="base" hangingPunct="1">
        <a:spcBef>
          <a:spcPct val="0"/>
        </a:spcBef>
        <a:spcAft>
          <a:spcPct val="0"/>
        </a:spcAft>
        <a:defRPr sz="3600">
          <a:solidFill>
            <a:schemeClr val="bg1"/>
          </a:solidFill>
          <a:latin typeface="Times New Roman" pitchFamily="18" charset="0"/>
        </a:defRPr>
      </a:lvl7pPr>
      <a:lvl8pPr marL="1371600" algn="l" rtl="0" eaLnBrk="1" fontAlgn="base" hangingPunct="1">
        <a:spcBef>
          <a:spcPct val="0"/>
        </a:spcBef>
        <a:spcAft>
          <a:spcPct val="0"/>
        </a:spcAft>
        <a:defRPr sz="3600">
          <a:solidFill>
            <a:schemeClr val="bg1"/>
          </a:solidFill>
          <a:latin typeface="Times New Roman" pitchFamily="18" charset="0"/>
        </a:defRPr>
      </a:lvl8pPr>
      <a:lvl9pPr marL="1828800" algn="l" rtl="0" eaLnBrk="1" fontAlgn="base" hangingPunct="1">
        <a:spcBef>
          <a:spcPct val="0"/>
        </a:spcBef>
        <a:spcAft>
          <a:spcPct val="0"/>
        </a:spcAft>
        <a:defRPr sz="36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custDataLst>
              <p:tags r:id="rId9"/>
            </p:custDataLst>
          </p:nvPr>
        </p:nvSpPr>
        <p:spPr>
          <a:xfrm>
            <a:off x="457200" y="274638"/>
            <a:ext cx="6491064" cy="1143000"/>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custDataLst>
              <p:tags r:id="rId10"/>
            </p:custDataLst>
          </p:nvPr>
        </p:nvSpPr>
        <p:spPr>
          <a:xfrm>
            <a:off x="457200" y="1600201"/>
            <a:ext cx="8229600" cy="4349080"/>
          </a:xfrm>
          <a:prstGeom prst="rect">
            <a:avLst/>
          </a:prstGeom>
        </p:spPr>
        <p:txBody>
          <a:bodyPr vert="horz" lIns="91440" tIns="45720" rIns="91440" bIns="45720" rtlCol="0">
            <a:no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custDataLst>
              <p:tags r:id="rId11"/>
            </p:custDataLst>
          </p:nvPr>
        </p:nvSpPr>
        <p:spPr>
          <a:xfrm>
            <a:off x="457200" y="6356352"/>
            <a:ext cx="2133600" cy="365125"/>
          </a:xfrm>
          <a:prstGeom prst="rect">
            <a:avLst/>
          </a:prstGeom>
        </p:spPr>
        <p:txBody>
          <a:bodyPr vert="horz" lIns="91440" tIns="45720" rIns="91440" bIns="45720" rtlCol="0" anchor="ctr"/>
          <a:lstStyle>
            <a:lvl1pPr algn="l">
              <a:defRPr sz="1200">
                <a:solidFill>
                  <a:schemeClr val="tx1"/>
                </a:solidFill>
              </a:defRPr>
            </a:lvl1pPr>
          </a:lstStyle>
          <a:p>
            <a:r>
              <a:rPr lang="de-DE" smtClean="0">
                <a:solidFill>
                  <a:prstClr val="black"/>
                </a:solidFill>
              </a:rPr>
              <a:t>18/11/2022</a:t>
            </a:r>
            <a:endParaRPr lang="de-DE" dirty="0">
              <a:solidFill>
                <a:prstClr val="black"/>
              </a:solidFill>
            </a:endParaRPr>
          </a:p>
        </p:txBody>
      </p:sp>
      <p:sp>
        <p:nvSpPr>
          <p:cNvPr id="5" name="Fußzeilenplatzhalter 4"/>
          <p:cNvSpPr>
            <a:spLocks noGrp="1"/>
          </p:cNvSpPr>
          <p:nvPr>
            <p:ph type="ftr" sz="quarter" idx="3"/>
            <p:custDataLst>
              <p:tags r:id="rId12"/>
            </p:custDataLst>
          </p:nvPr>
        </p:nvSpPr>
        <p:spPr>
          <a:xfrm>
            <a:off x="2615184" y="6356352"/>
            <a:ext cx="3913632" cy="365125"/>
          </a:xfrm>
          <a:prstGeom prst="rect">
            <a:avLst/>
          </a:prstGeom>
        </p:spPr>
        <p:txBody>
          <a:bodyPr vert="horz" lIns="91440" tIns="45720" rIns="91440" bIns="45720" rtlCol="0" anchor="ctr"/>
          <a:lstStyle>
            <a:lvl1pPr algn="ctr">
              <a:defRPr sz="1200">
                <a:solidFill>
                  <a:schemeClr val="tx1"/>
                </a:solidFill>
              </a:defRPr>
            </a:lvl1pPr>
          </a:lstStyle>
          <a:p>
            <a:r>
              <a:rPr lang="de-DE" smtClean="0">
                <a:solidFill>
                  <a:prstClr val="black"/>
                </a:solidFill>
              </a:rPr>
              <a:t>Winfried Hoffmann_KIT</a:t>
            </a:r>
            <a:endParaRPr lang="de-DE" dirty="0" smtClean="0">
              <a:solidFill>
                <a:prstClr val="black"/>
              </a:solidFill>
            </a:endParaRPr>
          </a:p>
        </p:txBody>
      </p:sp>
      <p:sp>
        <p:nvSpPr>
          <p:cNvPr id="6" name="Foliennummernplatzhalter 5"/>
          <p:cNvSpPr>
            <a:spLocks noGrp="1"/>
          </p:cNvSpPr>
          <p:nvPr>
            <p:ph type="sldNum" sz="quarter" idx="4"/>
            <p:custDataLst>
              <p:tags r:id="rId13"/>
            </p:custDataLst>
          </p:nvPr>
        </p:nvSpPr>
        <p:spPr>
          <a:xfrm>
            <a:off x="6553200" y="6356352"/>
            <a:ext cx="2133600" cy="365125"/>
          </a:xfrm>
          <a:prstGeom prst="rect">
            <a:avLst/>
          </a:prstGeom>
        </p:spPr>
        <p:txBody>
          <a:bodyPr vert="horz" lIns="91440" tIns="45720" rIns="91440" bIns="45720" rtlCol="0" anchor="ctr"/>
          <a:lstStyle>
            <a:lvl1pPr algn="r">
              <a:defRPr sz="1200">
                <a:solidFill>
                  <a:schemeClr val="tx1"/>
                </a:solidFill>
              </a:defRPr>
            </a:lvl1pPr>
          </a:lstStyle>
          <a:p>
            <a:fld id="{C35D4D2C-604B-4C3D-9F33-8912E20470A1}" type="slidenum">
              <a:rPr lang="de-DE" smtClean="0">
                <a:solidFill>
                  <a:prstClr val="black"/>
                </a:solidFill>
              </a:rPr>
              <a:pPr/>
              <a:t>‹Nr.›</a:t>
            </a:fld>
            <a:endParaRPr lang="de-DE" dirty="0">
              <a:solidFill>
                <a:prstClr val="black"/>
              </a:solidFill>
            </a:endParaRPr>
          </a:p>
        </p:txBody>
      </p:sp>
      <p:cxnSp>
        <p:nvCxnSpPr>
          <p:cNvPr id="9" name="Gerade Verbindung 8"/>
          <p:cNvCxnSpPr/>
          <p:nvPr>
            <p:custDataLst>
              <p:tags r:id="rId14"/>
            </p:custDataLst>
          </p:nvPr>
        </p:nvCxnSpPr>
        <p:spPr>
          <a:xfrm>
            <a:off x="251520" y="1367774"/>
            <a:ext cx="6732000" cy="0"/>
          </a:xfrm>
          <a:prstGeom prst="line">
            <a:avLst/>
          </a:prstGeom>
          <a:ln w="19050">
            <a:solidFill>
              <a:schemeClr val="accent6"/>
            </a:solidFill>
          </a:ln>
          <a:effectLst>
            <a:outerShdw dist="38100" dir="2700000" algn="tl" rotWithShape="0">
              <a:schemeClr val="accent1">
                <a:lumMod val="50000"/>
              </a:schemeClr>
            </a:outerShdw>
          </a:effectLst>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custDataLst>
              <p:tags r:id="rId15"/>
            </p:custDataLst>
          </p:nvPr>
        </p:nvCxnSpPr>
        <p:spPr>
          <a:xfrm>
            <a:off x="251520" y="6252091"/>
            <a:ext cx="8568952" cy="0"/>
          </a:xfrm>
          <a:prstGeom prst="line">
            <a:avLst/>
          </a:prstGeom>
          <a:ln w="19050">
            <a:solidFill>
              <a:schemeClr val="accent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 name="Picture 2" descr="G:\Eigene Dokumente\10 Verschiedenes\Weihnachtsgeschenk Papa 2010\110211 ASE Logo_neu.jpg"/>
          <p:cNvPicPr>
            <a:picLocks noChangeAspect="1" noChangeArrowheads="1"/>
          </p:cNvPicPr>
          <p:nvPr/>
        </p:nvPicPr>
        <p:blipFill>
          <a:blip r:embed="rId16" cstate="print"/>
          <a:srcRect/>
          <a:stretch>
            <a:fillRect/>
          </a:stretch>
        </p:blipFill>
        <p:spPr bwMode="auto">
          <a:xfrm>
            <a:off x="7045811" y="567002"/>
            <a:ext cx="1955254" cy="884286"/>
          </a:xfrm>
          <a:prstGeom prst="rect">
            <a:avLst/>
          </a:prstGeom>
          <a:noFill/>
        </p:spPr>
      </p:pic>
    </p:spTree>
    <p:extLst>
      <p:ext uri="{BB962C8B-B14F-4D97-AF65-F5344CB8AC3E}">
        <p14:creationId xmlns:p14="http://schemas.microsoft.com/office/powerpoint/2010/main" val="387667837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Lst>
  <p:timing>
    <p:tnLst>
      <p:par>
        <p:cTn id="1" dur="indefinite" restart="never" nodeType="tmRoot"/>
      </p:par>
    </p:tnLst>
  </p:timing>
  <p:hf hdr="0"/>
  <p:txStyles>
    <p:titleStyle>
      <a:lvl1pPr algn="l" defTabSz="914400" rtl="0" eaLnBrk="1" latinLnBrk="0" hangingPunct="1">
        <a:spcBef>
          <a:spcPct val="0"/>
        </a:spcBef>
        <a:buNone/>
        <a:defRPr sz="32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tengelmann-energie.com/gaspreisbremse/"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23528" y="2222862"/>
            <a:ext cx="8496944" cy="2862322"/>
          </a:xfrm>
          <a:solidFill>
            <a:srgbClr val="0070C0"/>
          </a:solidFill>
        </p:spPr>
        <p:txBody>
          <a:bodyPr/>
          <a:lstStyle/>
          <a:p>
            <a:pPr algn="ctr"/>
            <a:r>
              <a:rPr lang="en-US" sz="3200" dirty="0" err="1" smtClean="0">
                <a:solidFill>
                  <a:srgbClr val="FFFF00"/>
                </a:solidFill>
              </a:rPr>
              <a:t>Nachlese</a:t>
            </a:r>
            <a:r>
              <a:rPr lang="en-US" sz="3200" dirty="0" smtClean="0">
                <a:solidFill>
                  <a:srgbClr val="FFFF00"/>
                </a:solidFill>
              </a:rPr>
              <a:t> </a:t>
            </a:r>
            <a:r>
              <a:rPr lang="en-US" sz="3200" dirty="0" err="1" smtClean="0">
                <a:solidFill>
                  <a:srgbClr val="FFFF00"/>
                </a:solidFill>
              </a:rPr>
              <a:t>zu</a:t>
            </a:r>
            <a:r>
              <a:rPr lang="en-US" sz="2000" dirty="0" smtClean="0">
                <a:solidFill>
                  <a:srgbClr val="FFFFCC"/>
                </a:solidFill>
              </a:rPr>
              <a:t/>
            </a:r>
            <a:br>
              <a:rPr lang="en-US" sz="2000" dirty="0" smtClean="0">
                <a:solidFill>
                  <a:srgbClr val="FFFFCC"/>
                </a:solidFill>
              </a:rPr>
            </a:br>
            <a:r>
              <a:rPr lang="en-US" sz="2800" dirty="0">
                <a:solidFill>
                  <a:srgbClr val="FFFF00"/>
                </a:solidFill>
              </a:rPr>
              <a:t/>
            </a:r>
            <a:br>
              <a:rPr lang="en-US" sz="2800" dirty="0">
                <a:solidFill>
                  <a:srgbClr val="FFFF00"/>
                </a:solidFill>
              </a:rPr>
            </a:br>
            <a:r>
              <a:rPr lang="en-US" sz="2800" dirty="0" smtClean="0">
                <a:solidFill>
                  <a:srgbClr val="FFFF00"/>
                </a:solidFill>
              </a:rPr>
              <a:t>“</a:t>
            </a:r>
            <a:r>
              <a:rPr lang="de-DE" sz="3200" dirty="0" smtClean="0">
                <a:solidFill>
                  <a:srgbClr val="FFFF00"/>
                </a:solidFill>
              </a:rPr>
              <a:t>Global </a:t>
            </a:r>
            <a:r>
              <a:rPr lang="de-DE" sz="3200" dirty="0" err="1">
                <a:solidFill>
                  <a:srgbClr val="FFFF00"/>
                </a:solidFill>
              </a:rPr>
              <a:t>energy</a:t>
            </a:r>
            <a:r>
              <a:rPr lang="de-DE" sz="3200" dirty="0">
                <a:solidFill>
                  <a:srgbClr val="FFFF00"/>
                </a:solidFill>
              </a:rPr>
              <a:t> </a:t>
            </a:r>
            <a:r>
              <a:rPr lang="de-DE" sz="3200" dirty="0" err="1">
                <a:solidFill>
                  <a:srgbClr val="FFFF00"/>
                </a:solidFill>
              </a:rPr>
              <a:t>justice</a:t>
            </a:r>
            <a:r>
              <a:rPr lang="de-DE" sz="3200" dirty="0">
                <a:solidFill>
                  <a:srgbClr val="FFFF00"/>
                </a:solidFill>
              </a:rPr>
              <a:t> </a:t>
            </a:r>
            <a:r>
              <a:rPr lang="de-DE" sz="3200" dirty="0" err="1">
                <a:solidFill>
                  <a:srgbClr val="FFFF00"/>
                </a:solidFill>
              </a:rPr>
              <a:t>and</a:t>
            </a:r>
            <a:r>
              <a:rPr lang="de-DE" sz="3200" dirty="0">
                <a:solidFill>
                  <a:srgbClr val="FFFF00"/>
                </a:solidFill>
              </a:rPr>
              <a:t> </a:t>
            </a:r>
            <a:r>
              <a:rPr lang="de-DE" sz="3200" dirty="0" err="1">
                <a:solidFill>
                  <a:srgbClr val="FFFF00"/>
                </a:solidFill>
              </a:rPr>
              <a:t>the</a:t>
            </a:r>
            <a:r>
              <a:rPr lang="de-DE" sz="3200" dirty="0">
                <a:solidFill>
                  <a:srgbClr val="FFFF00"/>
                </a:solidFill>
              </a:rPr>
              <a:t> </a:t>
            </a:r>
            <a:r>
              <a:rPr lang="de-DE" sz="3200" dirty="0" smtClean="0">
                <a:solidFill>
                  <a:srgbClr val="FFFF00"/>
                </a:solidFill>
              </a:rPr>
              <a:t>Paris </a:t>
            </a:r>
            <a:r>
              <a:rPr lang="de-DE" sz="3200" dirty="0" err="1">
                <a:solidFill>
                  <a:srgbClr val="FFFF00"/>
                </a:solidFill>
              </a:rPr>
              <a:t>climate</a:t>
            </a:r>
            <a:r>
              <a:rPr lang="de-DE" sz="3200" dirty="0">
                <a:solidFill>
                  <a:srgbClr val="FFFF00"/>
                </a:solidFill>
              </a:rPr>
              <a:t> </a:t>
            </a:r>
            <a:r>
              <a:rPr lang="de-DE" sz="3200" dirty="0" err="1" smtClean="0">
                <a:solidFill>
                  <a:srgbClr val="FFFF00"/>
                </a:solidFill>
              </a:rPr>
              <a:t>goal</a:t>
            </a:r>
            <a:r>
              <a:rPr lang="de-DE" sz="3200" dirty="0" smtClean="0">
                <a:solidFill>
                  <a:srgbClr val="FFFF00"/>
                </a:solidFill>
              </a:rPr>
              <a:t>“</a:t>
            </a:r>
            <a:br>
              <a:rPr lang="de-DE" sz="3200" dirty="0" smtClean="0">
                <a:solidFill>
                  <a:srgbClr val="FFFF00"/>
                </a:solidFill>
              </a:rPr>
            </a:br>
            <a:r>
              <a:rPr lang="de-DE" sz="2800" dirty="0" smtClean="0">
                <a:solidFill>
                  <a:srgbClr val="FFFF00"/>
                </a:solidFill>
              </a:rPr>
              <a:t/>
            </a:r>
            <a:br>
              <a:rPr lang="de-DE" sz="2800" dirty="0" smtClean="0">
                <a:solidFill>
                  <a:srgbClr val="FFFF00"/>
                </a:solidFill>
              </a:rPr>
            </a:br>
            <a:endParaRPr lang="de-DE" sz="2800" dirty="0">
              <a:solidFill>
                <a:srgbClr val="FFFF00"/>
              </a:solidFill>
            </a:endParaRPr>
          </a:p>
        </p:txBody>
      </p:sp>
      <p:sp>
        <p:nvSpPr>
          <p:cNvPr id="4" name="Rechteck 3"/>
          <p:cNvSpPr/>
          <p:nvPr/>
        </p:nvSpPr>
        <p:spPr>
          <a:xfrm>
            <a:off x="323528" y="5517232"/>
            <a:ext cx="7920880"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solidFill>
                  <a:prstClr val="black">
                    <a:lumMod val="85000"/>
                    <a:lumOff val="15000"/>
                  </a:prstClr>
                </a:solidFill>
              </a:rPr>
              <a:t>1st September, 2023,</a:t>
            </a:r>
          </a:p>
          <a:p>
            <a:r>
              <a:rPr lang="de-DE" dirty="0" smtClean="0">
                <a:solidFill>
                  <a:prstClr val="black">
                    <a:lumMod val="85000"/>
                    <a:lumOff val="15000"/>
                  </a:prstClr>
                </a:solidFill>
              </a:rPr>
              <a:t>KIT Karlsruhe (… last </a:t>
            </a:r>
            <a:r>
              <a:rPr lang="de-DE" dirty="0" err="1" smtClean="0">
                <a:solidFill>
                  <a:prstClr val="black">
                    <a:lumMod val="85000"/>
                    <a:lumOff val="15000"/>
                  </a:prstClr>
                </a:solidFill>
              </a:rPr>
              <a:t>presentation</a:t>
            </a:r>
            <a:r>
              <a:rPr lang="de-DE" dirty="0" smtClean="0">
                <a:solidFill>
                  <a:prstClr val="black">
                    <a:lumMod val="85000"/>
                    <a:lumOff val="15000"/>
                  </a:prstClr>
                </a:solidFill>
              </a:rPr>
              <a:t> was 18th Nov, 2022 </a:t>
            </a:r>
            <a:r>
              <a:rPr lang="de-DE" dirty="0" err="1" smtClean="0">
                <a:solidFill>
                  <a:prstClr val="black">
                    <a:lumMod val="85000"/>
                    <a:lumOff val="15000"/>
                  </a:prstClr>
                </a:solidFill>
              </a:rPr>
              <a:t>and</a:t>
            </a:r>
            <a:r>
              <a:rPr lang="de-DE" dirty="0" smtClean="0">
                <a:solidFill>
                  <a:prstClr val="black">
                    <a:lumMod val="85000"/>
                    <a:lumOff val="15000"/>
                  </a:prstClr>
                </a:solidFill>
              </a:rPr>
              <a:t> 2nd March, 2018)</a:t>
            </a:r>
          </a:p>
          <a:p>
            <a:endParaRPr lang="de-DE" dirty="0">
              <a:solidFill>
                <a:prstClr val="black">
                  <a:lumMod val="85000"/>
                  <a:lumOff val="15000"/>
                </a:prstClr>
              </a:solidFill>
            </a:endParaRPr>
          </a:p>
        </p:txBody>
      </p:sp>
      <p:sp>
        <p:nvSpPr>
          <p:cNvPr id="5" name="Rechteck 4"/>
          <p:cNvSpPr/>
          <p:nvPr/>
        </p:nvSpPr>
        <p:spPr>
          <a:xfrm>
            <a:off x="2627784" y="5229200"/>
            <a:ext cx="9144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6237312"/>
            <a:ext cx="9156700" cy="10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302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5"/>
          </p:nvPr>
        </p:nvSpPr>
        <p:spPr/>
        <p:txBody>
          <a:bodyPr/>
          <a:lstStyle/>
          <a:p>
            <a:fld id="{C35D4D2C-604B-4C3D-9F33-8912E20470A1}" type="slidenum">
              <a:rPr lang="de-DE">
                <a:solidFill>
                  <a:prstClr val="black"/>
                </a:solidFill>
              </a:rPr>
              <a:pPr/>
              <a:t>10</a:t>
            </a:fld>
            <a:endParaRPr lang="de-DE" dirty="0">
              <a:solidFill>
                <a:prstClr val="black"/>
              </a:solidFill>
            </a:endParaRPr>
          </a:p>
        </p:txBody>
      </p:sp>
      <p:sp>
        <p:nvSpPr>
          <p:cNvPr id="6" name="Fußzeilenplatzhalter 5"/>
          <p:cNvSpPr>
            <a:spLocks noGrp="1"/>
          </p:cNvSpPr>
          <p:nvPr>
            <p:ph type="ftr" sz="quarter" idx="16"/>
          </p:nvPr>
        </p:nvSpPr>
        <p:spPr>
          <a:xfrm>
            <a:off x="2615184" y="6520259"/>
            <a:ext cx="3913632" cy="365125"/>
          </a:xfrm>
        </p:spPr>
        <p:txBody>
          <a:bodyPr/>
          <a:lstStyle/>
          <a:p>
            <a:r>
              <a:rPr lang="de-DE" smtClean="0">
                <a:solidFill>
                  <a:srgbClr val="FFFFFF">
                    <a:lumMod val="65000"/>
                  </a:srgbClr>
                </a:solidFill>
              </a:rPr>
              <a:t>Winfried Hoffmann KIT Seminar</a:t>
            </a:r>
            <a:endParaRPr lang="de-DE" dirty="0" smtClean="0">
              <a:solidFill>
                <a:srgbClr val="FFFFFF">
                  <a:lumMod val="65000"/>
                </a:srgbClr>
              </a:solidFill>
            </a:endParaRPr>
          </a:p>
        </p:txBody>
      </p:sp>
      <p:sp>
        <p:nvSpPr>
          <p:cNvPr id="8" name="Rechteck 7"/>
          <p:cNvSpPr/>
          <p:nvPr/>
        </p:nvSpPr>
        <p:spPr>
          <a:xfrm>
            <a:off x="323528" y="5877272"/>
            <a:ext cx="9144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pic>
        <p:nvPicPr>
          <p:cNvPr id="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48303" t="62699" r="15000" b="35872"/>
          <a:stretch/>
        </p:blipFill>
        <p:spPr bwMode="auto">
          <a:xfrm>
            <a:off x="-12544" y="6237312"/>
            <a:ext cx="9156544" cy="100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umsplatzhalter 2"/>
          <p:cNvSpPr>
            <a:spLocks noGrp="1"/>
          </p:cNvSpPr>
          <p:nvPr>
            <p:ph type="dt" sz="half" idx="14"/>
          </p:nvPr>
        </p:nvSpPr>
        <p:spPr/>
        <p:txBody>
          <a:bodyPr/>
          <a:lstStyle/>
          <a:p>
            <a:r>
              <a:rPr lang="de-DE" smtClean="0">
                <a:solidFill>
                  <a:prstClr val="black"/>
                </a:solidFill>
              </a:rPr>
              <a:t>230224</a:t>
            </a:r>
            <a:endParaRPr lang="de-DE" dirty="0">
              <a:solidFill>
                <a:prstClr val="black"/>
              </a:solidFill>
            </a:endParaRPr>
          </a:p>
        </p:txBody>
      </p:sp>
      <p:sp>
        <p:nvSpPr>
          <p:cNvPr id="7" name="Titel 1"/>
          <p:cNvSpPr>
            <a:spLocks noGrp="1"/>
          </p:cNvSpPr>
          <p:nvPr>
            <p:ph type="title"/>
          </p:nvPr>
        </p:nvSpPr>
        <p:spPr>
          <a:xfrm>
            <a:off x="457200" y="116632"/>
            <a:ext cx="6491064" cy="1143000"/>
          </a:xfrm>
          <a:solidFill>
            <a:srgbClr val="0070C0"/>
          </a:solidFill>
        </p:spPr>
        <p:txBody>
          <a:bodyPr>
            <a:normAutofit/>
          </a:bodyPr>
          <a:lstStyle/>
          <a:p>
            <a:r>
              <a:rPr lang="de-DE" b="1" dirty="0" smtClean="0">
                <a:solidFill>
                  <a:srgbClr val="FFFF00"/>
                </a:solidFill>
              </a:rPr>
              <a:t>Einfluss EE auf den Börsenstrompreis</a:t>
            </a:r>
            <a:endParaRPr lang="de-DE" b="1" dirty="0">
              <a:solidFill>
                <a:srgbClr val="FFFF00"/>
              </a:solidFill>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261" t="34876" r="24228" b="18500"/>
          <a:stretch/>
        </p:blipFill>
        <p:spPr bwMode="auto">
          <a:xfrm>
            <a:off x="179511" y="1772816"/>
            <a:ext cx="8507711"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Gerade Verbindung 3"/>
          <p:cNvCxnSpPr/>
          <p:nvPr/>
        </p:nvCxnSpPr>
        <p:spPr>
          <a:xfrm flipV="1">
            <a:off x="1979712" y="2132856"/>
            <a:ext cx="0" cy="3528392"/>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547664" y="1484784"/>
            <a:ext cx="1573508" cy="646331"/>
          </a:xfrm>
          <a:prstGeom prst="rect">
            <a:avLst/>
          </a:prstGeom>
          <a:noFill/>
        </p:spPr>
        <p:txBody>
          <a:bodyPr wrap="none" rtlCol="0">
            <a:spAutoFit/>
          </a:bodyPr>
          <a:lstStyle/>
          <a:p>
            <a:r>
              <a:rPr lang="de-DE" b="1" dirty="0" smtClean="0">
                <a:solidFill>
                  <a:srgbClr val="0070C0"/>
                </a:solidFill>
              </a:rPr>
              <a:t>Preis [ct/kWh]</a:t>
            </a:r>
          </a:p>
          <a:p>
            <a:r>
              <a:rPr lang="de-DE" b="1" dirty="0">
                <a:solidFill>
                  <a:srgbClr val="0070C0"/>
                </a:solidFill>
              </a:rPr>
              <a:t>o</a:t>
            </a:r>
            <a:r>
              <a:rPr lang="de-DE" b="1" dirty="0" smtClean="0">
                <a:solidFill>
                  <a:srgbClr val="0070C0"/>
                </a:solidFill>
              </a:rPr>
              <a:t>hne </a:t>
            </a:r>
            <a:r>
              <a:rPr lang="de-DE" b="1" dirty="0" smtClean="0">
                <a:solidFill>
                  <a:srgbClr val="0070C0"/>
                </a:solidFill>
              </a:rPr>
              <a:t>EE</a:t>
            </a:r>
            <a:endParaRPr lang="de-DE" b="1" dirty="0">
              <a:solidFill>
                <a:srgbClr val="0070C0"/>
              </a:solidFill>
            </a:endParaRPr>
          </a:p>
        </p:txBody>
      </p:sp>
      <p:cxnSp>
        <p:nvCxnSpPr>
          <p:cNvPr id="13" name="Gerade Verbindung 12"/>
          <p:cNvCxnSpPr/>
          <p:nvPr/>
        </p:nvCxnSpPr>
        <p:spPr>
          <a:xfrm flipV="1">
            <a:off x="395536" y="2132856"/>
            <a:ext cx="0" cy="3528392"/>
          </a:xfrm>
          <a:prstGeom prst="line">
            <a:avLst/>
          </a:prstGeom>
          <a:ln w="57150">
            <a:solidFill>
              <a:srgbClr val="00B050"/>
            </a:solidFill>
            <a:prstDash val="solid"/>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07504" y="1772816"/>
            <a:ext cx="891591" cy="369332"/>
          </a:xfrm>
          <a:prstGeom prst="rect">
            <a:avLst/>
          </a:prstGeom>
          <a:solidFill>
            <a:schemeClr val="bg1"/>
          </a:solidFill>
        </p:spPr>
        <p:txBody>
          <a:bodyPr wrap="none" rtlCol="0">
            <a:spAutoFit/>
          </a:bodyPr>
          <a:lstStyle/>
          <a:p>
            <a:r>
              <a:rPr lang="de-DE" b="1" dirty="0" smtClean="0">
                <a:solidFill>
                  <a:srgbClr val="0070C0"/>
                </a:solidFill>
              </a:rPr>
              <a:t>mit EE  </a:t>
            </a:r>
            <a:endParaRPr lang="de-DE" b="1" dirty="0">
              <a:solidFill>
                <a:srgbClr val="0070C0"/>
              </a:solidFill>
            </a:endParaRPr>
          </a:p>
        </p:txBody>
      </p:sp>
      <p:sp>
        <p:nvSpPr>
          <p:cNvPr id="2" name="Rechteck 1"/>
          <p:cNvSpPr/>
          <p:nvPr/>
        </p:nvSpPr>
        <p:spPr>
          <a:xfrm>
            <a:off x="107504" y="2132856"/>
            <a:ext cx="1800200" cy="3960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Abgerundetes Rechteck 9"/>
          <p:cNvSpPr/>
          <p:nvPr/>
        </p:nvSpPr>
        <p:spPr>
          <a:xfrm>
            <a:off x="107504" y="1556792"/>
            <a:ext cx="914400" cy="914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2034334" y="2924944"/>
            <a:ext cx="3905817" cy="1188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5436096" y="5589240"/>
            <a:ext cx="244827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 Verbindung 16"/>
          <p:cNvCxnSpPr/>
          <p:nvPr/>
        </p:nvCxnSpPr>
        <p:spPr>
          <a:xfrm flipV="1">
            <a:off x="7524328" y="2142148"/>
            <a:ext cx="0" cy="351910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flipV="1">
            <a:off x="6012160" y="2294548"/>
            <a:ext cx="0" cy="272701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473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5"/>
          </p:nvPr>
        </p:nvSpPr>
        <p:spPr/>
        <p:txBody>
          <a:bodyPr/>
          <a:lstStyle/>
          <a:p>
            <a:fld id="{C35D4D2C-604B-4C3D-9F33-8912E20470A1}" type="slidenum">
              <a:rPr lang="de-DE">
                <a:solidFill>
                  <a:prstClr val="black"/>
                </a:solidFill>
              </a:rPr>
              <a:pPr/>
              <a:t>11</a:t>
            </a:fld>
            <a:endParaRPr lang="de-DE" dirty="0">
              <a:solidFill>
                <a:prstClr val="black"/>
              </a:solidFill>
            </a:endParaRPr>
          </a:p>
        </p:txBody>
      </p:sp>
      <p:sp>
        <p:nvSpPr>
          <p:cNvPr id="6" name="Fußzeilenplatzhalter 5"/>
          <p:cNvSpPr>
            <a:spLocks noGrp="1"/>
          </p:cNvSpPr>
          <p:nvPr>
            <p:ph type="ftr" sz="quarter" idx="16"/>
          </p:nvPr>
        </p:nvSpPr>
        <p:spPr>
          <a:xfrm>
            <a:off x="2615184" y="6520259"/>
            <a:ext cx="3913632" cy="365125"/>
          </a:xfrm>
        </p:spPr>
        <p:txBody>
          <a:bodyPr/>
          <a:lstStyle/>
          <a:p>
            <a:r>
              <a:rPr lang="de-DE" smtClean="0">
                <a:solidFill>
                  <a:srgbClr val="FFFFFF">
                    <a:lumMod val="65000"/>
                  </a:srgbClr>
                </a:solidFill>
              </a:rPr>
              <a:t>Winfried Hoffmann KIT Seminar</a:t>
            </a:r>
            <a:endParaRPr lang="de-DE" dirty="0" smtClean="0">
              <a:solidFill>
                <a:srgbClr val="FFFFFF">
                  <a:lumMod val="65000"/>
                </a:srgbClr>
              </a:solidFill>
            </a:endParaRPr>
          </a:p>
        </p:txBody>
      </p:sp>
      <p:sp>
        <p:nvSpPr>
          <p:cNvPr id="8" name="Rechteck 7"/>
          <p:cNvSpPr/>
          <p:nvPr/>
        </p:nvSpPr>
        <p:spPr>
          <a:xfrm>
            <a:off x="323528" y="5877272"/>
            <a:ext cx="9144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pic>
        <p:nvPicPr>
          <p:cNvPr id="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48303" t="62699" r="15000" b="35872"/>
          <a:stretch/>
        </p:blipFill>
        <p:spPr bwMode="auto">
          <a:xfrm>
            <a:off x="-12544" y="6237312"/>
            <a:ext cx="9156544" cy="100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umsplatzhalter 2"/>
          <p:cNvSpPr>
            <a:spLocks noGrp="1"/>
          </p:cNvSpPr>
          <p:nvPr>
            <p:ph type="dt" sz="half" idx="14"/>
          </p:nvPr>
        </p:nvSpPr>
        <p:spPr/>
        <p:txBody>
          <a:bodyPr/>
          <a:lstStyle/>
          <a:p>
            <a:r>
              <a:rPr lang="de-DE" smtClean="0">
                <a:solidFill>
                  <a:prstClr val="black"/>
                </a:solidFill>
              </a:rPr>
              <a:t>230224</a:t>
            </a:r>
            <a:endParaRPr lang="de-DE" dirty="0">
              <a:solidFill>
                <a:prstClr val="black"/>
              </a:solidFill>
            </a:endParaRPr>
          </a:p>
        </p:txBody>
      </p:sp>
      <p:sp>
        <p:nvSpPr>
          <p:cNvPr id="7" name="Titel 1"/>
          <p:cNvSpPr>
            <a:spLocks noGrp="1"/>
          </p:cNvSpPr>
          <p:nvPr>
            <p:ph type="title"/>
          </p:nvPr>
        </p:nvSpPr>
        <p:spPr>
          <a:xfrm>
            <a:off x="457200" y="116632"/>
            <a:ext cx="6491064" cy="1143000"/>
          </a:xfrm>
          <a:solidFill>
            <a:srgbClr val="0070C0"/>
          </a:solidFill>
        </p:spPr>
        <p:txBody>
          <a:bodyPr>
            <a:normAutofit/>
          </a:bodyPr>
          <a:lstStyle/>
          <a:p>
            <a:r>
              <a:rPr lang="de-DE" b="1" dirty="0" smtClean="0">
                <a:solidFill>
                  <a:srgbClr val="FFFF00"/>
                </a:solidFill>
              </a:rPr>
              <a:t>Einfluss EE auf den Börsenstrompreis</a:t>
            </a:r>
            <a:endParaRPr lang="de-DE" b="1" dirty="0">
              <a:solidFill>
                <a:srgbClr val="FFFF00"/>
              </a:solidFill>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261" t="34876" r="24228" b="18500"/>
          <a:stretch/>
        </p:blipFill>
        <p:spPr bwMode="auto">
          <a:xfrm>
            <a:off x="179511" y="1772816"/>
            <a:ext cx="8507711"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Gerade Verbindung 3"/>
          <p:cNvCxnSpPr/>
          <p:nvPr/>
        </p:nvCxnSpPr>
        <p:spPr>
          <a:xfrm flipV="1">
            <a:off x="1979712" y="2132856"/>
            <a:ext cx="0" cy="3528392"/>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flipV="1">
            <a:off x="395536" y="2132856"/>
            <a:ext cx="0" cy="3528392"/>
          </a:xfrm>
          <a:prstGeom prst="line">
            <a:avLst/>
          </a:prstGeom>
          <a:ln w="57150">
            <a:solidFill>
              <a:srgbClr val="00B050"/>
            </a:solidFill>
            <a:prstDash val="solid"/>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07504" y="1772816"/>
            <a:ext cx="891591" cy="369332"/>
          </a:xfrm>
          <a:prstGeom prst="rect">
            <a:avLst/>
          </a:prstGeom>
          <a:solidFill>
            <a:schemeClr val="bg1"/>
          </a:solidFill>
        </p:spPr>
        <p:txBody>
          <a:bodyPr wrap="none" rtlCol="0">
            <a:spAutoFit/>
          </a:bodyPr>
          <a:lstStyle/>
          <a:p>
            <a:r>
              <a:rPr lang="de-DE" b="1" dirty="0" smtClean="0">
                <a:solidFill>
                  <a:srgbClr val="0070C0"/>
                </a:solidFill>
              </a:rPr>
              <a:t>mit EE  </a:t>
            </a:r>
            <a:endParaRPr lang="de-DE" b="1" dirty="0">
              <a:solidFill>
                <a:srgbClr val="0070C0"/>
              </a:solidFill>
            </a:endParaRPr>
          </a:p>
        </p:txBody>
      </p:sp>
      <p:sp>
        <p:nvSpPr>
          <p:cNvPr id="15" name="Textfeld 14"/>
          <p:cNvSpPr txBox="1"/>
          <p:nvPr/>
        </p:nvSpPr>
        <p:spPr>
          <a:xfrm>
            <a:off x="1547664" y="1484784"/>
            <a:ext cx="1573508" cy="646331"/>
          </a:xfrm>
          <a:prstGeom prst="rect">
            <a:avLst/>
          </a:prstGeom>
          <a:noFill/>
        </p:spPr>
        <p:txBody>
          <a:bodyPr wrap="none" rtlCol="0">
            <a:spAutoFit/>
          </a:bodyPr>
          <a:lstStyle/>
          <a:p>
            <a:r>
              <a:rPr lang="de-DE" b="1" dirty="0" smtClean="0">
                <a:solidFill>
                  <a:srgbClr val="0070C0"/>
                </a:solidFill>
              </a:rPr>
              <a:t>Preis [ct/kWh]</a:t>
            </a:r>
          </a:p>
          <a:p>
            <a:r>
              <a:rPr lang="de-DE" b="1" dirty="0">
                <a:solidFill>
                  <a:srgbClr val="0070C0"/>
                </a:solidFill>
              </a:rPr>
              <a:t>o</a:t>
            </a:r>
            <a:r>
              <a:rPr lang="de-DE" b="1" dirty="0" smtClean="0">
                <a:solidFill>
                  <a:srgbClr val="0070C0"/>
                </a:solidFill>
              </a:rPr>
              <a:t>hne </a:t>
            </a:r>
            <a:r>
              <a:rPr lang="de-DE" b="1" dirty="0" smtClean="0">
                <a:solidFill>
                  <a:srgbClr val="0070C0"/>
                </a:solidFill>
              </a:rPr>
              <a:t>EE</a:t>
            </a:r>
            <a:endParaRPr lang="de-DE" b="1" dirty="0">
              <a:solidFill>
                <a:srgbClr val="0070C0"/>
              </a:solidFill>
            </a:endParaRPr>
          </a:p>
        </p:txBody>
      </p:sp>
      <p:cxnSp>
        <p:nvCxnSpPr>
          <p:cNvPr id="16" name="Gerade Verbindung 15"/>
          <p:cNvCxnSpPr/>
          <p:nvPr/>
        </p:nvCxnSpPr>
        <p:spPr>
          <a:xfrm flipH="1">
            <a:off x="1979712" y="2852936"/>
            <a:ext cx="5544616" cy="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flipH="1">
            <a:off x="395536" y="4077072"/>
            <a:ext cx="5616624" cy="0"/>
          </a:xfrm>
          <a:prstGeom prst="line">
            <a:avLst/>
          </a:prstGeom>
          <a:ln w="57150">
            <a:solidFill>
              <a:srgbClr val="00B05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22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5"/>
          </p:nvPr>
        </p:nvSpPr>
        <p:spPr/>
        <p:txBody>
          <a:bodyPr/>
          <a:lstStyle/>
          <a:p>
            <a:fld id="{C35D4D2C-604B-4C3D-9F33-8912E20470A1}" type="slidenum">
              <a:rPr lang="de-DE">
                <a:solidFill>
                  <a:prstClr val="black"/>
                </a:solidFill>
              </a:rPr>
              <a:pPr/>
              <a:t>12</a:t>
            </a:fld>
            <a:endParaRPr lang="de-DE" dirty="0">
              <a:solidFill>
                <a:prstClr val="black"/>
              </a:solidFill>
            </a:endParaRPr>
          </a:p>
        </p:txBody>
      </p:sp>
      <p:sp>
        <p:nvSpPr>
          <p:cNvPr id="6" name="Fußzeilenplatzhalter 5"/>
          <p:cNvSpPr>
            <a:spLocks noGrp="1"/>
          </p:cNvSpPr>
          <p:nvPr>
            <p:ph type="ftr" sz="quarter" idx="16"/>
          </p:nvPr>
        </p:nvSpPr>
        <p:spPr>
          <a:xfrm>
            <a:off x="2615184" y="6520259"/>
            <a:ext cx="3913632" cy="365125"/>
          </a:xfrm>
        </p:spPr>
        <p:txBody>
          <a:bodyPr/>
          <a:lstStyle/>
          <a:p>
            <a:r>
              <a:rPr lang="de-DE" smtClean="0">
                <a:solidFill>
                  <a:srgbClr val="FFFFFF">
                    <a:lumMod val="65000"/>
                  </a:srgbClr>
                </a:solidFill>
              </a:rPr>
              <a:t>Winfried Hoffmann KIT Seminar</a:t>
            </a:r>
            <a:endParaRPr lang="de-DE" dirty="0" smtClean="0">
              <a:solidFill>
                <a:srgbClr val="FFFFFF">
                  <a:lumMod val="65000"/>
                </a:srgbClr>
              </a:solidFill>
            </a:endParaRPr>
          </a:p>
        </p:txBody>
      </p:sp>
      <p:sp>
        <p:nvSpPr>
          <p:cNvPr id="8" name="Rechteck 7"/>
          <p:cNvSpPr/>
          <p:nvPr/>
        </p:nvSpPr>
        <p:spPr>
          <a:xfrm>
            <a:off x="323528" y="5877272"/>
            <a:ext cx="9144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pic>
        <p:nvPicPr>
          <p:cNvPr id="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48303" t="62699" r="15000" b="35872"/>
          <a:stretch/>
        </p:blipFill>
        <p:spPr bwMode="auto">
          <a:xfrm>
            <a:off x="-12544" y="6237312"/>
            <a:ext cx="9156544" cy="100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umsplatzhalter 2"/>
          <p:cNvSpPr>
            <a:spLocks noGrp="1"/>
          </p:cNvSpPr>
          <p:nvPr>
            <p:ph type="dt" sz="half" idx="14"/>
          </p:nvPr>
        </p:nvSpPr>
        <p:spPr/>
        <p:txBody>
          <a:bodyPr/>
          <a:lstStyle/>
          <a:p>
            <a:r>
              <a:rPr lang="de-DE" smtClean="0">
                <a:solidFill>
                  <a:prstClr val="black"/>
                </a:solidFill>
              </a:rPr>
              <a:t>230224</a:t>
            </a:r>
            <a:endParaRPr lang="de-DE" dirty="0">
              <a:solidFill>
                <a:prstClr val="black"/>
              </a:solidFill>
            </a:endParaRPr>
          </a:p>
        </p:txBody>
      </p:sp>
      <p:sp>
        <p:nvSpPr>
          <p:cNvPr id="7" name="Titel 1"/>
          <p:cNvSpPr>
            <a:spLocks noGrp="1"/>
          </p:cNvSpPr>
          <p:nvPr>
            <p:ph type="title"/>
          </p:nvPr>
        </p:nvSpPr>
        <p:spPr>
          <a:xfrm>
            <a:off x="457200" y="116632"/>
            <a:ext cx="6491064" cy="1143000"/>
          </a:xfrm>
          <a:solidFill>
            <a:srgbClr val="0070C0"/>
          </a:solidFill>
        </p:spPr>
        <p:txBody>
          <a:bodyPr>
            <a:normAutofit/>
          </a:bodyPr>
          <a:lstStyle/>
          <a:p>
            <a:r>
              <a:rPr lang="de-DE" b="1" dirty="0" smtClean="0">
                <a:solidFill>
                  <a:srgbClr val="FFFF00"/>
                </a:solidFill>
              </a:rPr>
              <a:t>… kleines Beispiel …</a:t>
            </a:r>
            <a:endParaRPr lang="de-DE" b="1" dirty="0">
              <a:solidFill>
                <a:srgbClr val="FFFF00"/>
              </a:solidFill>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827" t="37963" r="51915" b="21451"/>
          <a:stretch/>
        </p:blipFill>
        <p:spPr bwMode="auto">
          <a:xfrm>
            <a:off x="179512" y="1772816"/>
            <a:ext cx="3695700" cy="334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4067944" y="1484784"/>
            <a:ext cx="4608512" cy="4524315"/>
          </a:xfrm>
          <a:prstGeom prst="rect">
            <a:avLst/>
          </a:prstGeom>
          <a:solidFill>
            <a:schemeClr val="bg1">
              <a:lumMod val="95000"/>
            </a:schemeClr>
          </a:solidFill>
        </p:spPr>
        <p:txBody>
          <a:bodyPr wrap="square" rtlCol="0">
            <a:spAutoFit/>
          </a:bodyPr>
          <a:lstStyle/>
          <a:p>
            <a:r>
              <a:rPr lang="de-DE" dirty="0"/>
              <a:t>Sagen wir, es gibt einen Bedarf von rund 80 Gigawatt (GW), der in aufsteigender Reihenfolge nicht durch erneuerbare Energien, Wasserkraft, Kernenergie und Braunkohle bedient werden kann. Dann würde Kohlekraft mit einem Grenzkostenpreis von 250 €/MWh benötigt, um den Bedarf zu decken. Der Strompreis beläuft sich somit auf 250 €/MWh.</a:t>
            </a:r>
          </a:p>
          <a:p>
            <a:r>
              <a:rPr lang="de-DE" dirty="0"/>
              <a:t>Steigt die Nachfrage weiter auf 100 GW, dann müssten noch zusätzlich Gaskraftwerke herangezogen werden, die einen Grenzkostenpreis von 500 €/MWh haben. Somit würde der Strompreis dann auf 500 €/MWh ansteigen</a:t>
            </a:r>
            <a:r>
              <a:rPr lang="de-DE" dirty="0" smtClean="0"/>
              <a:t>. </a:t>
            </a:r>
            <a:r>
              <a:rPr lang="de-DE" b="1" dirty="0" smtClean="0">
                <a:solidFill>
                  <a:srgbClr val="00B050"/>
                </a:solidFill>
              </a:rPr>
              <a:t>Würden aber weitere 50 GW EE Strom liefern, wäre der Strompreis nur bei &lt;100 €/MWh!</a:t>
            </a:r>
            <a:endParaRPr lang="de-DE" b="1" dirty="0">
              <a:solidFill>
                <a:srgbClr val="00B050"/>
              </a:solidFill>
            </a:endParaRPr>
          </a:p>
        </p:txBody>
      </p:sp>
    </p:spTree>
    <p:extLst>
      <p:ext uri="{BB962C8B-B14F-4D97-AF65-F5344CB8AC3E}">
        <p14:creationId xmlns:p14="http://schemas.microsoft.com/office/powerpoint/2010/main" val="1450473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5"/>
          </p:nvPr>
        </p:nvSpPr>
        <p:spPr/>
        <p:txBody>
          <a:bodyPr/>
          <a:lstStyle/>
          <a:p>
            <a:fld id="{C35D4D2C-604B-4C3D-9F33-8912E20470A1}" type="slidenum">
              <a:rPr lang="de-DE">
                <a:solidFill>
                  <a:prstClr val="black"/>
                </a:solidFill>
              </a:rPr>
              <a:pPr/>
              <a:t>13</a:t>
            </a:fld>
            <a:endParaRPr lang="de-DE" dirty="0">
              <a:solidFill>
                <a:prstClr val="black"/>
              </a:solidFill>
            </a:endParaRPr>
          </a:p>
        </p:txBody>
      </p:sp>
      <p:sp>
        <p:nvSpPr>
          <p:cNvPr id="6" name="Fußzeilenplatzhalter 5"/>
          <p:cNvSpPr>
            <a:spLocks noGrp="1"/>
          </p:cNvSpPr>
          <p:nvPr>
            <p:ph type="ftr" sz="quarter" idx="16"/>
          </p:nvPr>
        </p:nvSpPr>
        <p:spPr>
          <a:xfrm>
            <a:off x="2615184" y="6520259"/>
            <a:ext cx="3913632" cy="365125"/>
          </a:xfrm>
        </p:spPr>
        <p:txBody>
          <a:bodyPr/>
          <a:lstStyle/>
          <a:p>
            <a:r>
              <a:rPr lang="de-DE" smtClean="0">
                <a:solidFill>
                  <a:srgbClr val="FFFFFF">
                    <a:lumMod val="65000"/>
                  </a:srgbClr>
                </a:solidFill>
              </a:rPr>
              <a:t>Winfried Hoffmann KIT Seminar</a:t>
            </a:r>
            <a:endParaRPr lang="de-DE" dirty="0" smtClean="0">
              <a:solidFill>
                <a:srgbClr val="FFFFFF">
                  <a:lumMod val="65000"/>
                </a:srgbClr>
              </a:solidFill>
            </a:endParaRPr>
          </a:p>
        </p:txBody>
      </p:sp>
      <p:sp>
        <p:nvSpPr>
          <p:cNvPr id="8" name="Rechteck 7"/>
          <p:cNvSpPr/>
          <p:nvPr/>
        </p:nvSpPr>
        <p:spPr>
          <a:xfrm>
            <a:off x="323528" y="5877272"/>
            <a:ext cx="9144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pic>
        <p:nvPicPr>
          <p:cNvPr id="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48303" t="62699" r="15000" b="35872"/>
          <a:stretch/>
        </p:blipFill>
        <p:spPr bwMode="auto">
          <a:xfrm>
            <a:off x="-12544" y="6237312"/>
            <a:ext cx="9156544" cy="100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umsplatzhalter 2"/>
          <p:cNvSpPr>
            <a:spLocks noGrp="1"/>
          </p:cNvSpPr>
          <p:nvPr>
            <p:ph type="dt" sz="half" idx="14"/>
          </p:nvPr>
        </p:nvSpPr>
        <p:spPr/>
        <p:txBody>
          <a:bodyPr/>
          <a:lstStyle/>
          <a:p>
            <a:r>
              <a:rPr lang="de-DE" smtClean="0">
                <a:solidFill>
                  <a:prstClr val="black"/>
                </a:solidFill>
              </a:rPr>
              <a:t>230224</a:t>
            </a:r>
            <a:endParaRPr lang="de-DE" dirty="0">
              <a:solidFill>
                <a:prstClr val="black"/>
              </a:solidFill>
            </a:endParaRPr>
          </a:p>
        </p:txBody>
      </p:sp>
      <p:sp>
        <p:nvSpPr>
          <p:cNvPr id="7" name="Titel 1"/>
          <p:cNvSpPr>
            <a:spLocks noGrp="1"/>
          </p:cNvSpPr>
          <p:nvPr>
            <p:ph type="title"/>
          </p:nvPr>
        </p:nvSpPr>
        <p:spPr>
          <a:xfrm>
            <a:off x="457200" y="116632"/>
            <a:ext cx="6491064" cy="1143000"/>
          </a:xfrm>
          <a:solidFill>
            <a:srgbClr val="0070C0"/>
          </a:solidFill>
        </p:spPr>
        <p:txBody>
          <a:bodyPr>
            <a:normAutofit/>
          </a:bodyPr>
          <a:lstStyle/>
          <a:p>
            <a:r>
              <a:rPr lang="de-DE" b="1" dirty="0">
                <a:solidFill>
                  <a:srgbClr val="FFFF00"/>
                </a:solidFill>
              </a:rPr>
              <a:t>Welche Maßnahmen plant die EU und Deutschland</a:t>
            </a:r>
            <a:r>
              <a:rPr lang="de-DE" b="1" dirty="0" smtClean="0">
                <a:solidFill>
                  <a:srgbClr val="FFFF00"/>
                </a:solidFill>
              </a:rPr>
              <a:t>?</a:t>
            </a:r>
            <a:endParaRPr lang="de-DE" b="1" dirty="0">
              <a:solidFill>
                <a:srgbClr val="FFFF00"/>
              </a:solidFill>
            </a:endParaRPr>
          </a:p>
        </p:txBody>
      </p:sp>
      <p:sp>
        <p:nvSpPr>
          <p:cNvPr id="2" name="Textfeld 1"/>
          <p:cNvSpPr txBox="1"/>
          <p:nvPr/>
        </p:nvSpPr>
        <p:spPr>
          <a:xfrm>
            <a:off x="323528" y="1772816"/>
            <a:ext cx="8424936" cy="4093428"/>
          </a:xfrm>
          <a:prstGeom prst="rect">
            <a:avLst/>
          </a:prstGeom>
          <a:solidFill>
            <a:schemeClr val="bg1">
              <a:lumMod val="95000"/>
            </a:schemeClr>
          </a:solidFill>
        </p:spPr>
        <p:txBody>
          <a:bodyPr wrap="square" rtlCol="0">
            <a:spAutoFit/>
          </a:bodyPr>
          <a:lstStyle/>
          <a:p>
            <a:r>
              <a:rPr lang="de-DE" sz="2000" dirty="0" smtClean="0"/>
              <a:t>Die zunehmende Menge an EE mit Grenzkosten nahe 0 machen eine grundsätzliche Änderung  der Strompreisfindung notwendig!</a:t>
            </a:r>
          </a:p>
          <a:p>
            <a:endParaRPr lang="de-DE" sz="2000" dirty="0" smtClean="0"/>
          </a:p>
          <a:p>
            <a:r>
              <a:rPr lang="de-DE" sz="2000" dirty="0" smtClean="0"/>
              <a:t>Langfristig </a:t>
            </a:r>
            <a:r>
              <a:rPr lang="de-DE" sz="2000" dirty="0"/>
              <a:t>soll das Marktdesign für den Stromhandel von der EU-Kommission und so auch in Deutschland reformiert werden, so eine Mitteilung der EU-Kommission vom 29. August 2022.</a:t>
            </a:r>
          </a:p>
          <a:p>
            <a:r>
              <a:rPr lang="de-DE" sz="2000" dirty="0"/>
              <a:t>Geplant sei eine Entkopplung der Strom- von den Gaspreisen, um so die Endkundenpreise zu senken. Ziel der mittelfristigen Maßnahme sei es, dass Privatverbraucher wie auch die Industrie viel stärker von der günstigen Produktion erneuerbarer Energien profitieren.</a:t>
            </a:r>
          </a:p>
          <a:p>
            <a:r>
              <a:rPr lang="de-DE" sz="2000" dirty="0"/>
              <a:t>Maßnahmen zur Entlastung der Verbraucher, wie eine </a:t>
            </a:r>
            <a:r>
              <a:rPr lang="de-DE" sz="2000" dirty="0">
                <a:hlinkClick r:id="rId3"/>
              </a:rPr>
              <a:t>Gaspreisbremse</a:t>
            </a:r>
            <a:r>
              <a:rPr lang="de-DE" sz="2000" dirty="0"/>
              <a:t>, stellte die Expertenkommission Gas und Wärme in ihrem kürzlich veröffentlichten Zwischenbericht vor.</a:t>
            </a:r>
          </a:p>
        </p:txBody>
      </p:sp>
    </p:spTree>
    <p:extLst>
      <p:ext uri="{BB962C8B-B14F-4D97-AF65-F5344CB8AC3E}">
        <p14:creationId xmlns:p14="http://schemas.microsoft.com/office/powerpoint/2010/main" val="1450473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5"/>
          </p:nvPr>
        </p:nvSpPr>
        <p:spPr/>
        <p:txBody>
          <a:bodyPr/>
          <a:lstStyle/>
          <a:p>
            <a:fld id="{C35D4D2C-604B-4C3D-9F33-8912E20470A1}" type="slidenum">
              <a:rPr lang="de-DE">
                <a:solidFill>
                  <a:prstClr val="black"/>
                </a:solidFill>
              </a:rPr>
              <a:pPr/>
              <a:t>14</a:t>
            </a:fld>
            <a:endParaRPr lang="de-DE" dirty="0">
              <a:solidFill>
                <a:prstClr val="black"/>
              </a:solidFill>
            </a:endParaRPr>
          </a:p>
        </p:txBody>
      </p:sp>
      <p:sp>
        <p:nvSpPr>
          <p:cNvPr id="6" name="Fußzeilenplatzhalter 5"/>
          <p:cNvSpPr>
            <a:spLocks noGrp="1"/>
          </p:cNvSpPr>
          <p:nvPr>
            <p:ph type="ftr" sz="quarter" idx="16"/>
          </p:nvPr>
        </p:nvSpPr>
        <p:spPr>
          <a:xfrm>
            <a:off x="2615184" y="6520259"/>
            <a:ext cx="3913632" cy="365125"/>
          </a:xfrm>
        </p:spPr>
        <p:txBody>
          <a:bodyPr/>
          <a:lstStyle/>
          <a:p>
            <a:r>
              <a:rPr lang="de-DE" smtClean="0">
                <a:solidFill>
                  <a:srgbClr val="FFFFFF">
                    <a:lumMod val="65000"/>
                  </a:srgbClr>
                </a:solidFill>
              </a:rPr>
              <a:t>Winfried Hoffmann KIT Seminar</a:t>
            </a:r>
            <a:endParaRPr lang="de-DE" dirty="0" smtClean="0">
              <a:solidFill>
                <a:srgbClr val="FFFFFF">
                  <a:lumMod val="65000"/>
                </a:srgbClr>
              </a:solidFill>
            </a:endParaRPr>
          </a:p>
        </p:txBody>
      </p:sp>
      <p:sp>
        <p:nvSpPr>
          <p:cNvPr id="8" name="Rechteck 7"/>
          <p:cNvSpPr/>
          <p:nvPr/>
        </p:nvSpPr>
        <p:spPr>
          <a:xfrm>
            <a:off x="323528" y="5877272"/>
            <a:ext cx="9144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pic>
        <p:nvPicPr>
          <p:cNvPr id="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48303" t="62699" r="15000" b="35872"/>
          <a:stretch/>
        </p:blipFill>
        <p:spPr bwMode="auto">
          <a:xfrm>
            <a:off x="-12544" y="6237312"/>
            <a:ext cx="9156544" cy="100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umsplatzhalter 2"/>
          <p:cNvSpPr>
            <a:spLocks noGrp="1"/>
          </p:cNvSpPr>
          <p:nvPr>
            <p:ph type="dt" sz="half" idx="14"/>
          </p:nvPr>
        </p:nvSpPr>
        <p:spPr/>
        <p:txBody>
          <a:bodyPr/>
          <a:lstStyle/>
          <a:p>
            <a:r>
              <a:rPr lang="de-DE" smtClean="0">
                <a:solidFill>
                  <a:prstClr val="black"/>
                </a:solidFill>
              </a:rPr>
              <a:t>230224</a:t>
            </a:r>
            <a:endParaRPr lang="de-DE" dirty="0">
              <a:solidFill>
                <a:prstClr val="black"/>
              </a:solidFill>
            </a:endParaRPr>
          </a:p>
        </p:txBody>
      </p:sp>
      <p:sp>
        <p:nvSpPr>
          <p:cNvPr id="7" name="Titel 1"/>
          <p:cNvSpPr>
            <a:spLocks noGrp="1"/>
          </p:cNvSpPr>
          <p:nvPr>
            <p:ph type="title"/>
          </p:nvPr>
        </p:nvSpPr>
        <p:spPr>
          <a:xfrm>
            <a:off x="457200" y="116632"/>
            <a:ext cx="6491064" cy="1143000"/>
          </a:xfrm>
          <a:solidFill>
            <a:srgbClr val="0070C0"/>
          </a:solidFill>
        </p:spPr>
        <p:txBody>
          <a:bodyPr>
            <a:normAutofit/>
          </a:bodyPr>
          <a:lstStyle/>
          <a:p>
            <a:r>
              <a:rPr lang="de-DE" b="1" dirty="0" smtClean="0">
                <a:solidFill>
                  <a:srgbClr val="FFFF00"/>
                </a:solidFill>
              </a:rPr>
              <a:t>Nachlese zum Seminar „100% Erneuerbare Energien weltweit“</a:t>
            </a:r>
            <a:endParaRPr lang="de-DE" b="1" dirty="0">
              <a:solidFill>
                <a:srgbClr val="FFFF00"/>
              </a:solidFill>
            </a:endParaRPr>
          </a:p>
        </p:txBody>
      </p:sp>
      <p:sp>
        <p:nvSpPr>
          <p:cNvPr id="2" name="Textfeld 1"/>
          <p:cNvSpPr txBox="1"/>
          <p:nvPr/>
        </p:nvSpPr>
        <p:spPr>
          <a:xfrm>
            <a:off x="467544" y="1628800"/>
            <a:ext cx="8280920" cy="4524315"/>
          </a:xfrm>
          <a:prstGeom prst="rect">
            <a:avLst/>
          </a:prstGeom>
          <a:solidFill>
            <a:schemeClr val="bg1">
              <a:lumMod val="95000"/>
            </a:schemeClr>
          </a:solidFill>
        </p:spPr>
        <p:txBody>
          <a:bodyPr wrap="square" rtlCol="0">
            <a:spAutoFit/>
          </a:bodyPr>
          <a:lstStyle/>
          <a:p>
            <a:r>
              <a:rPr lang="de-DE" sz="2200" i="1" dirty="0" err="1"/>
              <a:t>Offermann</a:t>
            </a:r>
            <a:r>
              <a:rPr lang="de-DE" sz="2200" i="1" dirty="0"/>
              <a:t>:</a:t>
            </a:r>
            <a:r>
              <a:rPr lang="de-DE" sz="2200" dirty="0"/>
              <a:t> </a:t>
            </a:r>
          </a:p>
          <a:p>
            <a:r>
              <a:rPr lang="de-DE" sz="2200" dirty="0"/>
              <a:t>In Deutschland gibt es ca. 20 Millionen Wohngebäude. Fast alle diese Gebäude werden mit den Brennstoffen Öl bzw. Gas beheizt. Wir ersetzen diese </a:t>
            </a:r>
            <a:r>
              <a:rPr lang="de-DE" sz="2200" dirty="0" err="1"/>
              <a:t>heizungen</a:t>
            </a:r>
            <a:r>
              <a:rPr lang="de-DE" sz="2200" dirty="0"/>
              <a:t> in Gedanken durch Wärmepumpen, in der Regel wohl durch </a:t>
            </a:r>
            <a:r>
              <a:rPr lang="de-DE" sz="2200" dirty="0" err="1"/>
              <a:t>Luf</a:t>
            </a:r>
            <a:r>
              <a:rPr lang="de-DE" sz="2200" dirty="0"/>
              <a:t>/Wasser-Wärmepumpen.</a:t>
            </a:r>
          </a:p>
          <a:p>
            <a:r>
              <a:rPr lang="de-DE" sz="2200" dirty="0"/>
              <a:t>Diese Wärmepumpen benötigen an wenigen Tagen (Winter: kein Wind, keine Sonne) ziemlich viel "Strom", also Energie. Welche Auswirkungen hat diese ohne Zweifel CO2-senkende Maßnahme auf die Bereitstellung von Energie durch PV-Anlagen und Windräder?</a:t>
            </a:r>
          </a:p>
          <a:p>
            <a:r>
              <a:rPr lang="de-DE" sz="2200" dirty="0"/>
              <a:t>Müssten da nicht eine Kurven im Vortrag von Herrn Hoffmann verändert werden?</a:t>
            </a:r>
          </a:p>
          <a:p>
            <a:r>
              <a:rPr lang="de-DE" sz="2200" dirty="0"/>
              <a:t>Ist </a:t>
            </a:r>
            <a:r>
              <a:rPr lang="de-DE" sz="2200" dirty="0" err="1"/>
              <a:t>ist</a:t>
            </a:r>
            <a:r>
              <a:rPr lang="de-DE" sz="2200" dirty="0"/>
              <a:t> dies schon berücksichtigt und mir ist es nicht aufgefallen?</a:t>
            </a:r>
          </a:p>
          <a:p>
            <a:r>
              <a:rPr lang="de-DE" sz="2400" i="1" dirty="0" smtClean="0"/>
              <a:t>Siehe folgende Erklärungen!</a:t>
            </a:r>
          </a:p>
        </p:txBody>
      </p:sp>
    </p:spTree>
    <p:extLst>
      <p:ext uri="{BB962C8B-B14F-4D97-AF65-F5344CB8AC3E}">
        <p14:creationId xmlns:p14="http://schemas.microsoft.com/office/powerpoint/2010/main" val="3414201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5"/>
          </p:nvPr>
        </p:nvSpPr>
        <p:spPr/>
        <p:txBody>
          <a:bodyPr/>
          <a:lstStyle/>
          <a:p>
            <a:fld id="{C35D4D2C-604B-4C3D-9F33-8912E20470A1}" type="slidenum">
              <a:rPr lang="de-DE">
                <a:solidFill>
                  <a:prstClr val="black"/>
                </a:solidFill>
              </a:rPr>
              <a:pPr/>
              <a:t>15</a:t>
            </a:fld>
            <a:endParaRPr lang="de-DE" dirty="0">
              <a:solidFill>
                <a:prstClr val="black"/>
              </a:solidFill>
            </a:endParaRPr>
          </a:p>
        </p:txBody>
      </p:sp>
      <p:sp>
        <p:nvSpPr>
          <p:cNvPr id="6" name="Fußzeilenplatzhalter 5"/>
          <p:cNvSpPr>
            <a:spLocks noGrp="1"/>
          </p:cNvSpPr>
          <p:nvPr>
            <p:ph type="ftr" sz="quarter" idx="16"/>
          </p:nvPr>
        </p:nvSpPr>
        <p:spPr>
          <a:xfrm>
            <a:off x="2615184" y="6520259"/>
            <a:ext cx="3913632" cy="365125"/>
          </a:xfrm>
        </p:spPr>
        <p:txBody>
          <a:bodyPr/>
          <a:lstStyle/>
          <a:p>
            <a:r>
              <a:rPr lang="de-DE" smtClean="0">
                <a:solidFill>
                  <a:srgbClr val="FFFFFF">
                    <a:lumMod val="65000"/>
                  </a:srgbClr>
                </a:solidFill>
              </a:rPr>
              <a:t>Winfried Hoffmann KIT Seminar</a:t>
            </a:r>
            <a:endParaRPr lang="de-DE" dirty="0" smtClean="0">
              <a:solidFill>
                <a:srgbClr val="FFFFFF">
                  <a:lumMod val="65000"/>
                </a:srgbClr>
              </a:solidFill>
            </a:endParaRPr>
          </a:p>
        </p:txBody>
      </p:sp>
      <p:sp>
        <p:nvSpPr>
          <p:cNvPr id="8" name="Rechteck 7"/>
          <p:cNvSpPr/>
          <p:nvPr/>
        </p:nvSpPr>
        <p:spPr>
          <a:xfrm>
            <a:off x="323528" y="5877272"/>
            <a:ext cx="9144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pic>
        <p:nvPicPr>
          <p:cNvPr id="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48303" t="62699" r="15000" b="35872"/>
          <a:stretch/>
        </p:blipFill>
        <p:spPr bwMode="auto">
          <a:xfrm>
            <a:off x="-12544" y="6237312"/>
            <a:ext cx="9156544" cy="100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umsplatzhalter 2"/>
          <p:cNvSpPr>
            <a:spLocks noGrp="1"/>
          </p:cNvSpPr>
          <p:nvPr>
            <p:ph type="dt" sz="half" idx="14"/>
          </p:nvPr>
        </p:nvSpPr>
        <p:spPr/>
        <p:txBody>
          <a:bodyPr/>
          <a:lstStyle/>
          <a:p>
            <a:r>
              <a:rPr lang="de-DE" smtClean="0">
                <a:solidFill>
                  <a:prstClr val="black"/>
                </a:solidFill>
              </a:rPr>
              <a:t>230224</a:t>
            </a:r>
            <a:endParaRPr lang="de-DE" dirty="0">
              <a:solidFill>
                <a:prstClr val="black"/>
              </a:solidFill>
            </a:endParaRPr>
          </a:p>
        </p:txBody>
      </p:sp>
      <p:sp>
        <p:nvSpPr>
          <p:cNvPr id="7" name="Titel 1"/>
          <p:cNvSpPr>
            <a:spLocks noGrp="1"/>
          </p:cNvSpPr>
          <p:nvPr>
            <p:ph type="title"/>
          </p:nvPr>
        </p:nvSpPr>
        <p:spPr>
          <a:xfrm>
            <a:off x="457200" y="116632"/>
            <a:ext cx="6491064" cy="1143000"/>
          </a:xfrm>
          <a:solidFill>
            <a:srgbClr val="0070C0"/>
          </a:solidFill>
        </p:spPr>
        <p:txBody>
          <a:bodyPr>
            <a:normAutofit/>
          </a:bodyPr>
          <a:lstStyle/>
          <a:p>
            <a:r>
              <a:rPr lang="de-DE" b="1" dirty="0" smtClean="0">
                <a:solidFill>
                  <a:srgbClr val="FFFF00"/>
                </a:solidFill>
              </a:rPr>
              <a:t>Strombedarf der Wärmepumpen </a:t>
            </a:r>
            <a:br>
              <a:rPr lang="de-DE" b="1" dirty="0" smtClean="0">
                <a:solidFill>
                  <a:srgbClr val="FFFF00"/>
                </a:solidFill>
              </a:rPr>
            </a:br>
            <a:r>
              <a:rPr lang="de-DE" b="1" dirty="0" smtClean="0">
                <a:solidFill>
                  <a:srgbClr val="FFFF00"/>
                </a:solidFill>
              </a:rPr>
              <a:t>im Winter</a:t>
            </a:r>
            <a:endParaRPr lang="de-DE" b="1" dirty="0">
              <a:solidFill>
                <a:srgbClr val="FFFF00"/>
              </a:solidFill>
            </a:endParaRPr>
          </a:p>
        </p:txBody>
      </p:sp>
      <p:sp>
        <p:nvSpPr>
          <p:cNvPr id="2" name="Textfeld 1"/>
          <p:cNvSpPr txBox="1"/>
          <p:nvPr/>
        </p:nvSpPr>
        <p:spPr>
          <a:xfrm>
            <a:off x="179512" y="1628800"/>
            <a:ext cx="8856984" cy="4493538"/>
          </a:xfrm>
          <a:prstGeom prst="rect">
            <a:avLst/>
          </a:prstGeom>
          <a:solidFill>
            <a:schemeClr val="bg1">
              <a:lumMod val="95000"/>
            </a:schemeClr>
          </a:solidFill>
        </p:spPr>
        <p:txBody>
          <a:bodyPr wrap="square" rtlCol="0">
            <a:spAutoFit/>
          </a:bodyPr>
          <a:lstStyle/>
          <a:p>
            <a:pPr marL="285750" indent="-285750">
              <a:buFont typeface="Wingdings" panose="05000000000000000000" pitchFamily="2" charset="2"/>
              <a:buChar char="Ø"/>
            </a:pPr>
            <a:r>
              <a:rPr lang="de-DE" sz="2200" dirty="0" smtClean="0"/>
              <a:t>Erste Pflicht: energetische Sanierung der Gebäude</a:t>
            </a:r>
            <a:br>
              <a:rPr lang="de-DE" sz="2200" dirty="0" smtClean="0"/>
            </a:br>
            <a:endParaRPr lang="de-DE" sz="2200" dirty="0" smtClean="0"/>
          </a:p>
          <a:p>
            <a:pPr marL="285750" indent="-285750">
              <a:buFont typeface="Wingdings" panose="05000000000000000000" pitchFamily="2" charset="2"/>
              <a:buChar char="Ø"/>
            </a:pPr>
            <a:r>
              <a:rPr lang="de-DE" sz="2200" dirty="0" smtClean="0"/>
              <a:t>Auch im Winter gibt es in D (und Nordeuropa) viel Windangebot </a:t>
            </a:r>
            <a:br>
              <a:rPr lang="de-DE" sz="2200" dirty="0" smtClean="0"/>
            </a:br>
            <a:r>
              <a:rPr lang="de-DE" sz="2200" dirty="0" smtClean="0"/>
              <a:t>(siehe Folie 9 im letzten Seminar)</a:t>
            </a:r>
            <a:br>
              <a:rPr lang="de-DE" sz="2200" dirty="0" smtClean="0"/>
            </a:br>
            <a:endParaRPr lang="de-DE" sz="2200" dirty="0" smtClean="0"/>
          </a:p>
          <a:p>
            <a:pPr marL="285750" indent="-285750">
              <a:buFont typeface="Wingdings" panose="05000000000000000000" pitchFamily="2" charset="2"/>
              <a:buChar char="Ø"/>
            </a:pPr>
            <a:r>
              <a:rPr lang="de-DE" sz="2200" dirty="0" smtClean="0"/>
              <a:t>Zusammen mit kostengünstiger Stromspeicherung gibt es genügend Strom – auch im Winter!</a:t>
            </a:r>
            <a:br>
              <a:rPr lang="de-DE" sz="2200" dirty="0" smtClean="0"/>
            </a:br>
            <a:endParaRPr lang="de-DE" sz="2200" dirty="0" smtClean="0"/>
          </a:p>
          <a:p>
            <a:pPr marL="285750" indent="-285750">
              <a:buFont typeface="Wingdings" panose="05000000000000000000" pitchFamily="2" charset="2"/>
              <a:buChar char="Ø"/>
            </a:pPr>
            <a:r>
              <a:rPr lang="de-DE" sz="2200" dirty="0" smtClean="0"/>
              <a:t>Je weiter man Richtung Äquator geht – und hier wohnen die meisten Menschen – verschwindet diese Problematik</a:t>
            </a:r>
            <a:br>
              <a:rPr lang="de-DE" sz="2200" dirty="0" smtClean="0"/>
            </a:br>
            <a:endParaRPr lang="de-DE" sz="2200" dirty="0" smtClean="0"/>
          </a:p>
          <a:p>
            <a:pPr marL="285750" indent="-285750">
              <a:buFont typeface="Wingdings" panose="05000000000000000000" pitchFamily="2" charset="2"/>
              <a:buChar char="Ø"/>
            </a:pPr>
            <a:r>
              <a:rPr lang="de-DE" sz="2200" dirty="0" smtClean="0"/>
              <a:t>Die in südlichen Regionen wichtig werdende Klimatisierung  kann – meistenteils – sogar ohne Speicherung mit Strom aus PV gedeckt werden!</a:t>
            </a:r>
            <a:endParaRPr lang="de-DE" sz="2200" dirty="0"/>
          </a:p>
        </p:txBody>
      </p:sp>
    </p:spTree>
    <p:extLst>
      <p:ext uri="{BB962C8B-B14F-4D97-AF65-F5344CB8AC3E}">
        <p14:creationId xmlns:p14="http://schemas.microsoft.com/office/powerpoint/2010/main" val="1450473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5"/>
          </p:nvPr>
        </p:nvSpPr>
        <p:spPr/>
        <p:txBody>
          <a:bodyPr/>
          <a:lstStyle/>
          <a:p>
            <a:fld id="{C35D4D2C-604B-4C3D-9F33-8912E20470A1}" type="slidenum">
              <a:rPr lang="de-DE">
                <a:solidFill>
                  <a:prstClr val="black"/>
                </a:solidFill>
              </a:rPr>
              <a:pPr/>
              <a:t>16</a:t>
            </a:fld>
            <a:endParaRPr lang="de-DE" dirty="0">
              <a:solidFill>
                <a:prstClr val="black"/>
              </a:solidFill>
            </a:endParaRPr>
          </a:p>
        </p:txBody>
      </p:sp>
      <p:sp>
        <p:nvSpPr>
          <p:cNvPr id="6" name="Fußzeilenplatzhalter 5"/>
          <p:cNvSpPr>
            <a:spLocks noGrp="1"/>
          </p:cNvSpPr>
          <p:nvPr>
            <p:ph type="ftr" sz="quarter" idx="16"/>
          </p:nvPr>
        </p:nvSpPr>
        <p:spPr>
          <a:xfrm>
            <a:off x="2615184" y="6520259"/>
            <a:ext cx="3913632" cy="365125"/>
          </a:xfrm>
        </p:spPr>
        <p:txBody>
          <a:bodyPr/>
          <a:lstStyle/>
          <a:p>
            <a:r>
              <a:rPr lang="de-DE" smtClean="0">
                <a:solidFill>
                  <a:srgbClr val="FFFFFF">
                    <a:lumMod val="65000"/>
                  </a:srgbClr>
                </a:solidFill>
              </a:rPr>
              <a:t>Winfried Hoffmann KIT Seminar</a:t>
            </a:r>
            <a:endParaRPr lang="de-DE" dirty="0" smtClean="0">
              <a:solidFill>
                <a:srgbClr val="FFFFFF">
                  <a:lumMod val="65000"/>
                </a:srgbClr>
              </a:solidFill>
            </a:endParaRPr>
          </a:p>
        </p:txBody>
      </p:sp>
      <p:sp>
        <p:nvSpPr>
          <p:cNvPr id="8" name="Rechteck 7"/>
          <p:cNvSpPr/>
          <p:nvPr/>
        </p:nvSpPr>
        <p:spPr>
          <a:xfrm>
            <a:off x="323528" y="5877272"/>
            <a:ext cx="9144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pic>
        <p:nvPicPr>
          <p:cNvPr id="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48303" t="62699" r="15000" b="35872"/>
          <a:stretch/>
        </p:blipFill>
        <p:spPr bwMode="auto">
          <a:xfrm>
            <a:off x="-12544" y="6237312"/>
            <a:ext cx="9156544" cy="100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umsplatzhalter 2"/>
          <p:cNvSpPr>
            <a:spLocks noGrp="1"/>
          </p:cNvSpPr>
          <p:nvPr>
            <p:ph type="dt" sz="half" idx="14"/>
          </p:nvPr>
        </p:nvSpPr>
        <p:spPr/>
        <p:txBody>
          <a:bodyPr/>
          <a:lstStyle/>
          <a:p>
            <a:r>
              <a:rPr lang="de-DE" smtClean="0">
                <a:solidFill>
                  <a:prstClr val="black"/>
                </a:solidFill>
              </a:rPr>
              <a:t>230224</a:t>
            </a:r>
            <a:endParaRPr lang="de-DE" dirty="0">
              <a:solidFill>
                <a:prstClr val="black"/>
              </a:solidFill>
            </a:endParaRPr>
          </a:p>
        </p:txBody>
      </p:sp>
      <p:sp>
        <p:nvSpPr>
          <p:cNvPr id="7" name="Titel 1"/>
          <p:cNvSpPr>
            <a:spLocks noGrp="1"/>
          </p:cNvSpPr>
          <p:nvPr>
            <p:ph type="title"/>
          </p:nvPr>
        </p:nvSpPr>
        <p:spPr>
          <a:xfrm>
            <a:off x="457200" y="116632"/>
            <a:ext cx="6491064" cy="1143000"/>
          </a:xfrm>
          <a:solidFill>
            <a:srgbClr val="0070C0"/>
          </a:solidFill>
        </p:spPr>
        <p:txBody>
          <a:bodyPr>
            <a:normAutofit/>
          </a:bodyPr>
          <a:lstStyle/>
          <a:p>
            <a:r>
              <a:rPr lang="de-DE" b="1" dirty="0" smtClean="0">
                <a:solidFill>
                  <a:srgbClr val="FFFF00"/>
                </a:solidFill>
              </a:rPr>
              <a:t>Nachlese zum Seminar „100% Erneuerbare Energien weltweit“</a:t>
            </a:r>
            <a:endParaRPr lang="de-DE" b="1" dirty="0">
              <a:solidFill>
                <a:srgbClr val="FFFF00"/>
              </a:solidFill>
            </a:endParaRPr>
          </a:p>
        </p:txBody>
      </p:sp>
      <p:sp>
        <p:nvSpPr>
          <p:cNvPr id="2" name="Textfeld 1"/>
          <p:cNvSpPr txBox="1"/>
          <p:nvPr/>
        </p:nvSpPr>
        <p:spPr>
          <a:xfrm>
            <a:off x="467544" y="1628800"/>
            <a:ext cx="8280920" cy="3785652"/>
          </a:xfrm>
          <a:prstGeom prst="rect">
            <a:avLst/>
          </a:prstGeom>
          <a:solidFill>
            <a:schemeClr val="bg1">
              <a:lumMod val="95000"/>
            </a:schemeClr>
          </a:solidFill>
        </p:spPr>
        <p:txBody>
          <a:bodyPr wrap="square" rtlCol="0">
            <a:spAutoFit/>
          </a:bodyPr>
          <a:lstStyle/>
          <a:p>
            <a:r>
              <a:rPr lang="de-DE" sz="2400" i="1" dirty="0" err="1"/>
              <a:t>Pohlig</a:t>
            </a:r>
            <a:endParaRPr lang="de-DE" sz="2400" dirty="0"/>
          </a:p>
          <a:p>
            <a:r>
              <a:rPr lang="de-DE" sz="2400" dirty="0"/>
              <a:t>Von welchen Ihrer Kenntnisse kann man annehmen, dass sie den Entscheidungsträgern (in Wirtschaft und insbesondere in der Politik) bekannt sind? </a:t>
            </a:r>
          </a:p>
          <a:p>
            <a:endParaRPr lang="de-DE" sz="2400" i="1" dirty="0" smtClean="0"/>
          </a:p>
          <a:p>
            <a:r>
              <a:rPr lang="de-DE" sz="2400" i="1" dirty="0" smtClean="0"/>
              <a:t>Das ist sehr unterschiedlich! Leider ist bei großen Konzernen und wirtschaftsnahen Politikern (FDP, Wirtschaftsrat CDU) das Verharren in der Vergangenheit sehr ausgeprägt. Die heutige gut klingende Sprechweise „Technologieoffenheit“ wird gerne als Bremsklotz für den schnellen Ausbau EE benutzt.</a:t>
            </a:r>
          </a:p>
        </p:txBody>
      </p:sp>
    </p:spTree>
    <p:extLst>
      <p:ext uri="{BB962C8B-B14F-4D97-AF65-F5344CB8AC3E}">
        <p14:creationId xmlns:p14="http://schemas.microsoft.com/office/powerpoint/2010/main" val="1940742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5"/>
          </p:nvPr>
        </p:nvSpPr>
        <p:spPr/>
        <p:txBody>
          <a:bodyPr/>
          <a:lstStyle/>
          <a:p>
            <a:fld id="{C35D4D2C-604B-4C3D-9F33-8912E20470A1}" type="slidenum">
              <a:rPr lang="de-DE">
                <a:solidFill>
                  <a:prstClr val="black"/>
                </a:solidFill>
              </a:rPr>
              <a:pPr/>
              <a:t>17</a:t>
            </a:fld>
            <a:endParaRPr lang="de-DE" dirty="0">
              <a:solidFill>
                <a:prstClr val="black"/>
              </a:solidFill>
            </a:endParaRPr>
          </a:p>
        </p:txBody>
      </p:sp>
      <p:sp>
        <p:nvSpPr>
          <p:cNvPr id="6" name="Fußzeilenplatzhalter 5"/>
          <p:cNvSpPr>
            <a:spLocks noGrp="1"/>
          </p:cNvSpPr>
          <p:nvPr>
            <p:ph type="ftr" sz="quarter" idx="16"/>
          </p:nvPr>
        </p:nvSpPr>
        <p:spPr>
          <a:xfrm>
            <a:off x="2615184" y="6520259"/>
            <a:ext cx="3913632" cy="365125"/>
          </a:xfrm>
        </p:spPr>
        <p:txBody>
          <a:bodyPr/>
          <a:lstStyle/>
          <a:p>
            <a:r>
              <a:rPr lang="de-DE" smtClean="0">
                <a:solidFill>
                  <a:srgbClr val="FFFFFF">
                    <a:lumMod val="65000"/>
                  </a:srgbClr>
                </a:solidFill>
              </a:rPr>
              <a:t>Winfried Hoffmann KIT Seminar</a:t>
            </a:r>
            <a:endParaRPr lang="de-DE" dirty="0" smtClean="0">
              <a:solidFill>
                <a:srgbClr val="FFFFFF">
                  <a:lumMod val="65000"/>
                </a:srgbClr>
              </a:solidFill>
            </a:endParaRPr>
          </a:p>
        </p:txBody>
      </p:sp>
      <p:sp>
        <p:nvSpPr>
          <p:cNvPr id="8" name="Rechteck 7"/>
          <p:cNvSpPr/>
          <p:nvPr/>
        </p:nvSpPr>
        <p:spPr>
          <a:xfrm>
            <a:off x="323528" y="5877272"/>
            <a:ext cx="9144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pic>
        <p:nvPicPr>
          <p:cNvPr id="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48303" t="62699" r="15000" b="35872"/>
          <a:stretch/>
        </p:blipFill>
        <p:spPr bwMode="auto">
          <a:xfrm>
            <a:off x="-12544" y="6237312"/>
            <a:ext cx="9156544" cy="100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umsplatzhalter 2"/>
          <p:cNvSpPr>
            <a:spLocks noGrp="1"/>
          </p:cNvSpPr>
          <p:nvPr>
            <p:ph type="dt" sz="half" idx="14"/>
          </p:nvPr>
        </p:nvSpPr>
        <p:spPr/>
        <p:txBody>
          <a:bodyPr/>
          <a:lstStyle/>
          <a:p>
            <a:r>
              <a:rPr lang="de-DE" smtClean="0">
                <a:solidFill>
                  <a:prstClr val="black"/>
                </a:solidFill>
              </a:rPr>
              <a:t>230224</a:t>
            </a:r>
            <a:endParaRPr lang="de-DE" dirty="0">
              <a:solidFill>
                <a:prstClr val="black"/>
              </a:solidFill>
            </a:endParaRPr>
          </a:p>
        </p:txBody>
      </p:sp>
      <p:sp>
        <p:nvSpPr>
          <p:cNvPr id="7" name="Titel 1"/>
          <p:cNvSpPr>
            <a:spLocks noGrp="1"/>
          </p:cNvSpPr>
          <p:nvPr>
            <p:ph type="title"/>
          </p:nvPr>
        </p:nvSpPr>
        <p:spPr>
          <a:xfrm>
            <a:off x="457200" y="116632"/>
            <a:ext cx="6491064" cy="1143000"/>
          </a:xfrm>
          <a:solidFill>
            <a:srgbClr val="0070C0"/>
          </a:solidFill>
        </p:spPr>
        <p:txBody>
          <a:bodyPr>
            <a:normAutofit/>
          </a:bodyPr>
          <a:lstStyle/>
          <a:p>
            <a:r>
              <a:rPr lang="de-DE" b="1" dirty="0" smtClean="0">
                <a:solidFill>
                  <a:srgbClr val="FFFF00"/>
                </a:solidFill>
              </a:rPr>
              <a:t>Nachlese zum Seminar „100% Erneuerbare Energien weltweit“</a:t>
            </a:r>
            <a:endParaRPr lang="de-DE" b="1" dirty="0">
              <a:solidFill>
                <a:srgbClr val="FFFF00"/>
              </a:solidFill>
            </a:endParaRPr>
          </a:p>
        </p:txBody>
      </p:sp>
      <p:sp>
        <p:nvSpPr>
          <p:cNvPr id="2" name="Textfeld 1"/>
          <p:cNvSpPr txBox="1"/>
          <p:nvPr/>
        </p:nvSpPr>
        <p:spPr>
          <a:xfrm>
            <a:off x="467544" y="1628800"/>
            <a:ext cx="8280920" cy="4154984"/>
          </a:xfrm>
          <a:prstGeom prst="rect">
            <a:avLst/>
          </a:prstGeom>
          <a:solidFill>
            <a:schemeClr val="bg1">
              <a:lumMod val="95000"/>
            </a:schemeClr>
          </a:solidFill>
        </p:spPr>
        <p:txBody>
          <a:bodyPr wrap="square" rtlCol="0">
            <a:spAutoFit/>
          </a:bodyPr>
          <a:lstStyle/>
          <a:p>
            <a:r>
              <a:rPr lang="de-DE" sz="2400" i="1" dirty="0"/>
              <a:t>Würfel</a:t>
            </a:r>
            <a:endParaRPr lang="de-DE" sz="2400" dirty="0"/>
          </a:p>
          <a:p>
            <a:r>
              <a:rPr lang="de-DE" sz="2400" dirty="0"/>
              <a:t>Wie ist das Mindestgewicht von Batterien (etwa im Vergleich mit Benzin als Energiespeicher)? </a:t>
            </a:r>
            <a:endParaRPr lang="de-DE" sz="2400" dirty="0" smtClean="0"/>
          </a:p>
          <a:p>
            <a:r>
              <a:rPr lang="de-DE" sz="2400" i="1" dirty="0" smtClean="0"/>
              <a:t>Siehe folgende Erklärungen!</a:t>
            </a:r>
          </a:p>
          <a:p>
            <a:endParaRPr lang="de-DE" sz="2400" dirty="0"/>
          </a:p>
          <a:p>
            <a:endParaRPr lang="de-DE" sz="2400" dirty="0"/>
          </a:p>
          <a:p>
            <a:r>
              <a:rPr lang="de-DE" sz="2400" dirty="0"/>
              <a:t>Sind ungeladene Batterien feuergefährlich</a:t>
            </a:r>
            <a:r>
              <a:rPr lang="de-DE" sz="2400" dirty="0" smtClean="0"/>
              <a:t>? </a:t>
            </a:r>
            <a:br>
              <a:rPr lang="de-DE" sz="2400" dirty="0" smtClean="0"/>
            </a:br>
            <a:r>
              <a:rPr lang="de-DE" sz="2400" i="1" dirty="0" smtClean="0"/>
              <a:t>Da Li sehr reaktionsfreudig ist, besteht hier immer eine Gefahr! Das wäre bei eventuellen Na-basierten Systemen dann nicht mehr so kritisch…</a:t>
            </a:r>
            <a:endParaRPr lang="de-DE" sz="2400" dirty="0"/>
          </a:p>
          <a:p>
            <a:endParaRPr lang="de-DE" sz="2400" i="1" dirty="0" smtClean="0"/>
          </a:p>
        </p:txBody>
      </p:sp>
    </p:spTree>
    <p:extLst>
      <p:ext uri="{BB962C8B-B14F-4D97-AF65-F5344CB8AC3E}">
        <p14:creationId xmlns:p14="http://schemas.microsoft.com/office/powerpoint/2010/main" val="36747663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5189" y="116632"/>
            <a:ext cx="6083300" cy="720725"/>
          </a:xfrm>
        </p:spPr>
        <p:txBody>
          <a:bodyPr>
            <a:normAutofit fontScale="90000"/>
          </a:bodyPr>
          <a:lstStyle/>
          <a:p>
            <a:pPr algn="ctr"/>
            <a:r>
              <a:rPr lang="de-DE" b="1" dirty="0" err="1" smtClean="0">
                <a:solidFill>
                  <a:srgbClr val="FFFF00"/>
                </a:solidFill>
              </a:rPr>
              <a:t>Energy</a:t>
            </a:r>
            <a:r>
              <a:rPr lang="de-DE" b="1" dirty="0" smtClean="0">
                <a:solidFill>
                  <a:srgbClr val="FFFF00"/>
                </a:solidFill>
              </a:rPr>
              <a:t> </a:t>
            </a:r>
            <a:r>
              <a:rPr lang="de-DE" b="1" dirty="0" err="1" smtClean="0">
                <a:solidFill>
                  <a:srgbClr val="FFFF00"/>
                </a:solidFill>
              </a:rPr>
              <a:t>and</a:t>
            </a:r>
            <a:r>
              <a:rPr lang="de-DE" b="1" dirty="0" smtClean="0">
                <a:solidFill>
                  <a:srgbClr val="FFFF00"/>
                </a:solidFill>
              </a:rPr>
              <a:t> power </a:t>
            </a:r>
            <a:r>
              <a:rPr lang="de-DE" b="1" dirty="0" err="1" smtClean="0">
                <a:solidFill>
                  <a:srgbClr val="FFFF00"/>
                </a:solidFill>
              </a:rPr>
              <a:t>densities</a:t>
            </a:r>
            <a:r>
              <a:rPr lang="de-DE" b="1" dirty="0" smtClean="0">
                <a:solidFill>
                  <a:srgbClr val="FFFF00"/>
                </a:solidFill>
              </a:rPr>
              <a:t> </a:t>
            </a:r>
            <a:r>
              <a:rPr lang="de-DE" b="1" dirty="0" err="1" smtClean="0">
                <a:solidFill>
                  <a:srgbClr val="FFFF00"/>
                </a:solidFill>
              </a:rPr>
              <a:t>for</a:t>
            </a:r>
            <a:r>
              <a:rPr lang="de-DE" b="1" dirty="0" smtClean="0">
                <a:solidFill>
                  <a:srgbClr val="FFFF00"/>
                </a:solidFill>
              </a:rPr>
              <a:t> </a:t>
            </a:r>
            <a:r>
              <a:rPr lang="de-DE" b="1" dirty="0" err="1" smtClean="0">
                <a:solidFill>
                  <a:srgbClr val="FFFF00"/>
                </a:solidFill>
              </a:rPr>
              <a:t>condensators</a:t>
            </a:r>
            <a:r>
              <a:rPr lang="de-DE" b="1" dirty="0" smtClean="0">
                <a:solidFill>
                  <a:srgbClr val="FFFF00"/>
                </a:solidFill>
              </a:rPr>
              <a:t> </a:t>
            </a:r>
            <a:r>
              <a:rPr lang="de-DE" b="1" dirty="0" err="1" smtClean="0">
                <a:solidFill>
                  <a:srgbClr val="FFFF00"/>
                </a:solidFill>
              </a:rPr>
              <a:t>and</a:t>
            </a:r>
            <a:r>
              <a:rPr lang="de-DE" b="1" dirty="0" smtClean="0">
                <a:solidFill>
                  <a:srgbClr val="FFFF00"/>
                </a:solidFill>
              </a:rPr>
              <a:t> </a:t>
            </a:r>
            <a:r>
              <a:rPr lang="de-DE" b="1" dirty="0" err="1" smtClean="0">
                <a:solidFill>
                  <a:srgbClr val="FFFF00"/>
                </a:solidFill>
              </a:rPr>
              <a:t>battery</a:t>
            </a:r>
            <a:r>
              <a:rPr lang="de-DE" b="1" dirty="0" smtClean="0">
                <a:solidFill>
                  <a:srgbClr val="FFFF00"/>
                </a:solidFill>
              </a:rPr>
              <a:t> </a:t>
            </a:r>
            <a:r>
              <a:rPr lang="de-DE" b="1" dirty="0" err="1" smtClean="0">
                <a:solidFill>
                  <a:srgbClr val="FFFF00"/>
                </a:solidFill>
              </a:rPr>
              <a:t>types</a:t>
            </a:r>
            <a:r>
              <a:rPr lang="de-DE" b="1" dirty="0" smtClean="0">
                <a:solidFill>
                  <a:srgbClr val="FFFF00"/>
                </a:solidFill>
              </a:rPr>
              <a:t> </a:t>
            </a:r>
            <a:endParaRPr lang="de-DE" b="1" dirty="0">
              <a:solidFill>
                <a:srgbClr val="FFFF00"/>
              </a:solidFill>
            </a:endParaRPr>
          </a:p>
        </p:txBody>
      </p:sp>
      <p:sp>
        <p:nvSpPr>
          <p:cNvPr id="4" name="Foliennummernplatzhalter 3"/>
          <p:cNvSpPr>
            <a:spLocks noGrp="1"/>
          </p:cNvSpPr>
          <p:nvPr>
            <p:ph type="sldNum" sz="quarter" idx="15"/>
          </p:nvPr>
        </p:nvSpPr>
        <p:spPr/>
        <p:txBody>
          <a:bodyPr/>
          <a:lstStyle/>
          <a:p>
            <a:fld id="{C35D4D2C-604B-4C3D-9F33-8912E20470A1}" type="slidenum">
              <a:rPr lang="de-DE">
                <a:solidFill>
                  <a:prstClr val="black"/>
                </a:solidFill>
              </a:rPr>
              <a:pPr/>
              <a:t>18</a:t>
            </a:fld>
            <a:endParaRPr lang="de-DE" dirty="0">
              <a:solidFill>
                <a:prstClr val="black"/>
              </a:solidFill>
            </a:endParaRPr>
          </a:p>
        </p:txBody>
      </p:sp>
      <p:sp>
        <p:nvSpPr>
          <p:cNvPr id="5" name="Fußzeilenplatzhalter 4"/>
          <p:cNvSpPr>
            <a:spLocks noGrp="1"/>
          </p:cNvSpPr>
          <p:nvPr>
            <p:ph type="ftr" sz="quarter" idx="16"/>
          </p:nvPr>
        </p:nvSpPr>
        <p:spPr>
          <a:xfrm>
            <a:off x="2615184" y="6453336"/>
            <a:ext cx="3913632" cy="365125"/>
          </a:xfrm>
        </p:spPr>
        <p:txBody>
          <a:bodyPr/>
          <a:lstStyle/>
          <a:p>
            <a:r>
              <a:rPr lang="en-US" sz="1000" smtClean="0">
                <a:solidFill>
                  <a:srgbClr val="FFFFFF">
                    <a:lumMod val="75000"/>
                  </a:srgbClr>
                </a:solidFill>
              </a:rPr>
              <a:t>Winfried Hoffmann KIT Seminar</a:t>
            </a:r>
            <a:endParaRPr lang="de-DE" sz="1000" dirty="0" smtClean="0">
              <a:solidFill>
                <a:srgbClr val="FFFFFF">
                  <a:lumMod val="75000"/>
                </a:srgbClr>
              </a:solidFill>
            </a:endParaRPr>
          </a:p>
        </p:txBody>
      </p:sp>
      <p:pic>
        <p:nvPicPr>
          <p:cNvPr id="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48303" t="62699" r="15000" b="35872"/>
          <a:stretch/>
        </p:blipFill>
        <p:spPr bwMode="auto">
          <a:xfrm>
            <a:off x="-12544" y="6237312"/>
            <a:ext cx="9156544" cy="100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71426"/>
            <a:ext cx="6607116" cy="4333838"/>
          </a:xfrm>
          <a:prstGeom prst="rect">
            <a:avLst/>
          </a:prstGeom>
          <a:solidFill>
            <a:schemeClr val="bg1"/>
          </a:solidFill>
          <a:ln>
            <a:noFill/>
          </a:ln>
          <a:effectLst/>
        </p:spPr>
      </p:pic>
      <p:sp>
        <p:nvSpPr>
          <p:cNvPr id="7" name="Textfeld 6"/>
          <p:cNvSpPr txBox="1"/>
          <p:nvPr/>
        </p:nvSpPr>
        <p:spPr>
          <a:xfrm>
            <a:off x="5436096" y="2708920"/>
            <a:ext cx="1007007" cy="353943"/>
          </a:xfrm>
          <a:prstGeom prst="rect">
            <a:avLst/>
          </a:prstGeom>
          <a:noFill/>
        </p:spPr>
        <p:txBody>
          <a:bodyPr wrap="none" rtlCol="0">
            <a:spAutoFit/>
          </a:bodyPr>
          <a:lstStyle/>
          <a:p>
            <a:r>
              <a:rPr lang="de-DE" sz="1700" dirty="0">
                <a:solidFill>
                  <a:prstClr val="black"/>
                </a:solidFill>
              </a:rPr>
              <a:t>(Na-</a:t>
            </a:r>
            <a:r>
              <a:rPr lang="de-DE" sz="1700" dirty="0" err="1">
                <a:solidFill>
                  <a:prstClr val="black"/>
                </a:solidFill>
              </a:rPr>
              <a:t>ion</a:t>
            </a:r>
            <a:r>
              <a:rPr lang="de-DE" sz="1700" dirty="0">
                <a:solidFill>
                  <a:prstClr val="black"/>
                </a:solidFill>
              </a:rPr>
              <a:t>)</a:t>
            </a:r>
          </a:p>
        </p:txBody>
      </p:sp>
      <p:sp>
        <p:nvSpPr>
          <p:cNvPr id="9" name="Rechteck 8"/>
          <p:cNvSpPr/>
          <p:nvPr/>
        </p:nvSpPr>
        <p:spPr>
          <a:xfrm>
            <a:off x="395536" y="5949280"/>
            <a:ext cx="6480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8" name="Pfeil nach rechts 7"/>
          <p:cNvSpPr/>
          <p:nvPr/>
        </p:nvSpPr>
        <p:spPr>
          <a:xfrm>
            <a:off x="1530043" y="5589240"/>
            <a:ext cx="5010855" cy="576064"/>
          </a:xfrm>
          <a:prstGeom prst="rightArrow">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10" name="Textfeld 9"/>
          <p:cNvSpPr txBox="1"/>
          <p:nvPr/>
        </p:nvSpPr>
        <p:spPr>
          <a:xfrm>
            <a:off x="2670089" y="5661248"/>
            <a:ext cx="3960439" cy="369332"/>
          </a:xfrm>
          <a:prstGeom prst="rect">
            <a:avLst/>
          </a:prstGeom>
          <a:noFill/>
        </p:spPr>
        <p:txBody>
          <a:bodyPr wrap="square" rtlCol="0">
            <a:spAutoFit/>
          </a:bodyPr>
          <a:lstStyle/>
          <a:p>
            <a:r>
              <a:rPr lang="de-DE" dirty="0" err="1">
                <a:solidFill>
                  <a:prstClr val="black"/>
                </a:solidFill>
              </a:rPr>
              <a:t>Important</a:t>
            </a:r>
            <a:r>
              <a:rPr lang="de-DE" dirty="0">
                <a:solidFill>
                  <a:prstClr val="black"/>
                </a:solidFill>
              </a:rPr>
              <a:t> </a:t>
            </a:r>
            <a:r>
              <a:rPr lang="de-DE" dirty="0" err="1">
                <a:solidFill>
                  <a:prstClr val="black"/>
                </a:solidFill>
              </a:rPr>
              <a:t>for</a:t>
            </a:r>
            <a:r>
              <a:rPr lang="de-DE" dirty="0">
                <a:solidFill>
                  <a:prstClr val="black"/>
                </a:solidFill>
              </a:rPr>
              <a:t> </a:t>
            </a:r>
            <a:r>
              <a:rPr lang="de-DE" dirty="0" err="1">
                <a:solidFill>
                  <a:prstClr val="black"/>
                </a:solidFill>
              </a:rPr>
              <a:t>automotive</a:t>
            </a:r>
            <a:r>
              <a:rPr lang="de-DE" dirty="0">
                <a:solidFill>
                  <a:prstClr val="black"/>
                </a:solidFill>
              </a:rPr>
              <a:t> </a:t>
            </a:r>
            <a:r>
              <a:rPr lang="de-DE" dirty="0" err="1">
                <a:solidFill>
                  <a:prstClr val="black"/>
                </a:solidFill>
              </a:rPr>
              <a:t>application</a:t>
            </a:r>
            <a:endParaRPr lang="de-DE" dirty="0">
              <a:solidFill>
                <a:prstClr val="black"/>
              </a:solidFill>
            </a:endParaRPr>
          </a:p>
        </p:txBody>
      </p:sp>
      <p:sp>
        <p:nvSpPr>
          <p:cNvPr id="11" name="Titel 1"/>
          <p:cNvSpPr txBox="1">
            <a:spLocks/>
          </p:cNvSpPr>
          <p:nvPr/>
        </p:nvSpPr>
        <p:spPr>
          <a:xfrm>
            <a:off x="457200" y="116632"/>
            <a:ext cx="6491064" cy="1143000"/>
          </a:xfrm>
          <a:prstGeom prst="rect">
            <a:avLst/>
          </a:prstGeom>
          <a:solidFill>
            <a:srgbClr val="0070C0"/>
          </a:solidFill>
        </p:spPr>
        <p:txBody>
          <a:bodyPr vert="horz" lIns="91440" tIns="45720" rIns="91440" bIns="45720" rtlCol="0" anchor="ctr">
            <a:norm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r>
              <a:rPr lang="de-DE" b="1" dirty="0" smtClean="0">
                <a:solidFill>
                  <a:srgbClr val="FFFF00"/>
                </a:solidFill>
              </a:rPr>
              <a:t>Energie- und Leistungsdichte verschiedener Speichertechnologien</a:t>
            </a:r>
            <a:endParaRPr lang="de-DE" b="1" dirty="0">
              <a:solidFill>
                <a:srgbClr val="FFFF00"/>
              </a:solidFill>
            </a:endParaRPr>
          </a:p>
        </p:txBody>
      </p:sp>
      <p:sp>
        <p:nvSpPr>
          <p:cNvPr id="3" name="Datumsplatzhalter 2"/>
          <p:cNvSpPr>
            <a:spLocks noGrp="1"/>
          </p:cNvSpPr>
          <p:nvPr>
            <p:ph type="dt" sz="half" idx="14"/>
          </p:nvPr>
        </p:nvSpPr>
        <p:spPr/>
        <p:txBody>
          <a:bodyPr/>
          <a:lstStyle/>
          <a:p>
            <a:r>
              <a:rPr lang="de-DE" smtClean="0">
                <a:solidFill>
                  <a:prstClr val="black"/>
                </a:solidFill>
              </a:rPr>
              <a:t>230224</a:t>
            </a:r>
            <a:endParaRPr lang="de-DE" dirty="0">
              <a:solidFill>
                <a:prstClr val="black"/>
              </a:solidFill>
            </a:endParaRPr>
          </a:p>
        </p:txBody>
      </p:sp>
      <p:cxnSp>
        <p:nvCxnSpPr>
          <p:cNvPr id="13" name="Gerade Verbindung mit Pfeil 12"/>
          <p:cNvCxnSpPr/>
          <p:nvPr/>
        </p:nvCxnSpPr>
        <p:spPr>
          <a:xfrm flipH="1">
            <a:off x="5724128" y="2492896"/>
            <a:ext cx="1224137" cy="1029924"/>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6948264" y="2132856"/>
            <a:ext cx="1409360" cy="369332"/>
          </a:xfrm>
          <a:prstGeom prst="rect">
            <a:avLst/>
          </a:prstGeom>
          <a:solidFill>
            <a:schemeClr val="bg1">
              <a:lumMod val="95000"/>
            </a:schemeClr>
          </a:solidFill>
        </p:spPr>
        <p:txBody>
          <a:bodyPr wrap="none" rtlCol="0">
            <a:spAutoFit/>
          </a:bodyPr>
          <a:lstStyle/>
          <a:p>
            <a:r>
              <a:rPr lang="de-DE" b="1" dirty="0" smtClean="0"/>
              <a:t>&lt;0,2 kWh/kg</a:t>
            </a:r>
            <a:endParaRPr lang="de-DE" b="1" dirty="0"/>
          </a:p>
        </p:txBody>
      </p:sp>
      <p:sp>
        <p:nvSpPr>
          <p:cNvPr id="18" name="Textfeld 17"/>
          <p:cNvSpPr txBox="1"/>
          <p:nvPr/>
        </p:nvSpPr>
        <p:spPr>
          <a:xfrm>
            <a:off x="6948264" y="2564904"/>
            <a:ext cx="1809983" cy="923330"/>
          </a:xfrm>
          <a:prstGeom prst="rect">
            <a:avLst/>
          </a:prstGeom>
          <a:solidFill>
            <a:schemeClr val="bg1">
              <a:lumMod val="95000"/>
            </a:schemeClr>
          </a:solidFill>
        </p:spPr>
        <p:txBody>
          <a:bodyPr wrap="none" rtlCol="0">
            <a:spAutoFit/>
          </a:bodyPr>
          <a:lstStyle/>
          <a:p>
            <a:r>
              <a:rPr lang="de-DE" b="1" dirty="0" smtClean="0"/>
              <a:t>Vergleich  Diesel:</a:t>
            </a:r>
          </a:p>
          <a:p>
            <a:r>
              <a:rPr lang="de-DE" b="1" dirty="0" smtClean="0"/>
              <a:t>Heizwert </a:t>
            </a:r>
          </a:p>
          <a:p>
            <a:r>
              <a:rPr lang="de-DE" b="1" dirty="0" smtClean="0"/>
              <a:t>11,8 kWh/kg</a:t>
            </a:r>
            <a:endParaRPr lang="de-DE" b="1" dirty="0"/>
          </a:p>
        </p:txBody>
      </p:sp>
      <p:sp>
        <p:nvSpPr>
          <p:cNvPr id="19" name="Textfeld 18"/>
          <p:cNvSpPr txBox="1"/>
          <p:nvPr/>
        </p:nvSpPr>
        <p:spPr>
          <a:xfrm>
            <a:off x="6804248" y="3573016"/>
            <a:ext cx="2429832" cy="2585323"/>
          </a:xfrm>
          <a:prstGeom prst="rect">
            <a:avLst/>
          </a:prstGeom>
          <a:solidFill>
            <a:schemeClr val="bg1">
              <a:lumMod val="95000"/>
            </a:schemeClr>
          </a:solidFill>
        </p:spPr>
        <p:txBody>
          <a:bodyPr wrap="none" rtlCol="0">
            <a:spAutoFit/>
          </a:bodyPr>
          <a:lstStyle/>
          <a:p>
            <a:r>
              <a:rPr lang="de-DE" b="1" dirty="0" smtClean="0"/>
              <a:t>Aber:</a:t>
            </a:r>
          </a:p>
          <a:p>
            <a:r>
              <a:rPr lang="de-DE" b="1" dirty="0" smtClean="0"/>
              <a:t>Gewicht ZOE 41 KWh</a:t>
            </a:r>
          </a:p>
          <a:p>
            <a:r>
              <a:rPr lang="de-DE" b="1" dirty="0" smtClean="0"/>
              <a:t>Batterie 300 kg + </a:t>
            </a:r>
          </a:p>
          <a:p>
            <a:r>
              <a:rPr lang="de-DE" b="1" dirty="0" smtClean="0"/>
              <a:t>10 kg E-Motor = 310kg</a:t>
            </a:r>
          </a:p>
          <a:p>
            <a:r>
              <a:rPr lang="de-DE" b="1" dirty="0" smtClean="0"/>
              <a:t>Gewicht VW TSI</a:t>
            </a:r>
          </a:p>
          <a:p>
            <a:r>
              <a:rPr lang="de-DE" b="1" dirty="0" smtClean="0"/>
              <a:t>Motor 100 kg + Benzin/</a:t>
            </a:r>
          </a:p>
          <a:p>
            <a:r>
              <a:rPr lang="de-DE" b="1" dirty="0" smtClean="0"/>
              <a:t>Tank /Abgassystem/</a:t>
            </a:r>
          </a:p>
          <a:p>
            <a:r>
              <a:rPr lang="de-DE" b="1" dirty="0" smtClean="0"/>
              <a:t>Getriebe und Öl </a:t>
            </a:r>
          </a:p>
          <a:p>
            <a:r>
              <a:rPr lang="de-DE" b="1" dirty="0" smtClean="0"/>
              <a:t>100-150 kg=200 -250kg</a:t>
            </a:r>
            <a:endParaRPr lang="de-DE" b="1" dirty="0"/>
          </a:p>
        </p:txBody>
      </p:sp>
    </p:spTree>
    <p:extLst>
      <p:ext uri="{BB962C8B-B14F-4D97-AF65-F5344CB8AC3E}">
        <p14:creationId xmlns:p14="http://schemas.microsoft.com/office/powerpoint/2010/main" val="3555275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5"/>
          </p:nvPr>
        </p:nvSpPr>
        <p:spPr/>
        <p:txBody>
          <a:bodyPr/>
          <a:lstStyle/>
          <a:p>
            <a:fld id="{C35D4D2C-604B-4C3D-9F33-8912E20470A1}" type="slidenum">
              <a:rPr lang="de-DE">
                <a:solidFill>
                  <a:prstClr val="black"/>
                </a:solidFill>
              </a:rPr>
              <a:pPr/>
              <a:t>19</a:t>
            </a:fld>
            <a:endParaRPr lang="de-DE" dirty="0">
              <a:solidFill>
                <a:prstClr val="black"/>
              </a:solidFill>
            </a:endParaRPr>
          </a:p>
        </p:txBody>
      </p:sp>
      <p:sp>
        <p:nvSpPr>
          <p:cNvPr id="6" name="Fußzeilenplatzhalter 5"/>
          <p:cNvSpPr>
            <a:spLocks noGrp="1"/>
          </p:cNvSpPr>
          <p:nvPr>
            <p:ph type="ftr" sz="quarter" idx="16"/>
          </p:nvPr>
        </p:nvSpPr>
        <p:spPr>
          <a:xfrm>
            <a:off x="2615184" y="6520259"/>
            <a:ext cx="3913632" cy="365125"/>
          </a:xfrm>
        </p:spPr>
        <p:txBody>
          <a:bodyPr/>
          <a:lstStyle/>
          <a:p>
            <a:r>
              <a:rPr lang="de-DE" smtClean="0">
                <a:solidFill>
                  <a:srgbClr val="FFFFFF">
                    <a:lumMod val="65000"/>
                  </a:srgbClr>
                </a:solidFill>
              </a:rPr>
              <a:t>Winfried Hoffmann KIT Seminar</a:t>
            </a:r>
            <a:endParaRPr lang="de-DE" dirty="0" smtClean="0">
              <a:solidFill>
                <a:srgbClr val="FFFFFF">
                  <a:lumMod val="65000"/>
                </a:srgbClr>
              </a:solidFill>
            </a:endParaRPr>
          </a:p>
        </p:txBody>
      </p:sp>
      <p:sp>
        <p:nvSpPr>
          <p:cNvPr id="8" name="Rechteck 7"/>
          <p:cNvSpPr/>
          <p:nvPr/>
        </p:nvSpPr>
        <p:spPr>
          <a:xfrm>
            <a:off x="323528" y="5877272"/>
            <a:ext cx="9144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pic>
        <p:nvPicPr>
          <p:cNvPr id="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48303" t="62699" r="15000" b="35872"/>
          <a:stretch/>
        </p:blipFill>
        <p:spPr bwMode="auto">
          <a:xfrm>
            <a:off x="-12544" y="6237312"/>
            <a:ext cx="9156544" cy="100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umsplatzhalter 2"/>
          <p:cNvSpPr>
            <a:spLocks noGrp="1"/>
          </p:cNvSpPr>
          <p:nvPr>
            <p:ph type="dt" sz="half" idx="14"/>
          </p:nvPr>
        </p:nvSpPr>
        <p:spPr/>
        <p:txBody>
          <a:bodyPr/>
          <a:lstStyle/>
          <a:p>
            <a:r>
              <a:rPr lang="de-DE" smtClean="0">
                <a:solidFill>
                  <a:prstClr val="black"/>
                </a:solidFill>
              </a:rPr>
              <a:t>230224</a:t>
            </a:r>
            <a:endParaRPr lang="de-DE" dirty="0">
              <a:solidFill>
                <a:prstClr val="black"/>
              </a:solidFill>
            </a:endParaRPr>
          </a:p>
        </p:txBody>
      </p:sp>
      <p:sp>
        <p:nvSpPr>
          <p:cNvPr id="7" name="Titel 1"/>
          <p:cNvSpPr>
            <a:spLocks noGrp="1"/>
          </p:cNvSpPr>
          <p:nvPr>
            <p:ph type="title"/>
          </p:nvPr>
        </p:nvSpPr>
        <p:spPr>
          <a:xfrm>
            <a:off x="457200" y="116632"/>
            <a:ext cx="6491064" cy="1143000"/>
          </a:xfrm>
          <a:solidFill>
            <a:srgbClr val="0070C0"/>
          </a:solidFill>
        </p:spPr>
        <p:txBody>
          <a:bodyPr>
            <a:normAutofit/>
          </a:bodyPr>
          <a:lstStyle/>
          <a:p>
            <a:r>
              <a:rPr lang="de-DE" b="1" dirty="0" smtClean="0">
                <a:solidFill>
                  <a:srgbClr val="FFFF00"/>
                </a:solidFill>
              </a:rPr>
              <a:t>Nachlese zum Seminar „100% Erneuerbare Energien weltweit“</a:t>
            </a:r>
            <a:endParaRPr lang="de-DE" b="1" dirty="0">
              <a:solidFill>
                <a:srgbClr val="FFFF00"/>
              </a:solidFill>
            </a:endParaRPr>
          </a:p>
        </p:txBody>
      </p:sp>
      <p:sp>
        <p:nvSpPr>
          <p:cNvPr id="2" name="Textfeld 1"/>
          <p:cNvSpPr txBox="1"/>
          <p:nvPr/>
        </p:nvSpPr>
        <p:spPr>
          <a:xfrm>
            <a:off x="467544" y="1628800"/>
            <a:ext cx="8280920" cy="4154984"/>
          </a:xfrm>
          <a:prstGeom prst="rect">
            <a:avLst/>
          </a:prstGeom>
          <a:solidFill>
            <a:schemeClr val="bg1">
              <a:lumMod val="95000"/>
            </a:schemeClr>
          </a:solidFill>
        </p:spPr>
        <p:txBody>
          <a:bodyPr wrap="square" rtlCol="0">
            <a:spAutoFit/>
          </a:bodyPr>
          <a:lstStyle/>
          <a:p>
            <a:r>
              <a:rPr lang="de-DE" sz="2400" i="1" dirty="0"/>
              <a:t>von </a:t>
            </a:r>
            <a:r>
              <a:rPr lang="de-DE" sz="2400" i="1" dirty="0" err="1"/>
              <a:t>Baltz</a:t>
            </a:r>
            <a:r>
              <a:rPr lang="de-DE" sz="2400" i="1" dirty="0"/>
              <a:t>:</a:t>
            </a:r>
            <a:endParaRPr lang="de-DE" sz="2400" dirty="0"/>
          </a:p>
          <a:p>
            <a:r>
              <a:rPr lang="de-DE" sz="2400" dirty="0"/>
              <a:t>es gab zwar reichlich Diagramme &amp; Zahlen,</a:t>
            </a:r>
          </a:p>
          <a:p>
            <a:r>
              <a:rPr lang="de-DE" sz="2400" dirty="0"/>
              <a:t>ich habe aber keinen Eindruck gewonnen, welche Umgestaltung der</a:t>
            </a:r>
          </a:p>
          <a:p>
            <a:r>
              <a:rPr lang="de-DE" sz="2400" dirty="0"/>
              <a:t>Wirtschaft durch die Umstellung auf elektrische Energieversorgung</a:t>
            </a:r>
          </a:p>
          <a:p>
            <a:r>
              <a:rPr lang="de-DE" sz="2400" dirty="0"/>
              <a:t>zu erwarten bzw. erforderlich oder geplant ist.</a:t>
            </a:r>
          </a:p>
          <a:p>
            <a:r>
              <a:rPr lang="de-DE" sz="2400" dirty="0"/>
              <a:t>Wie Zuwachs von Strom bei Abschaffen von Öl, Gas?</a:t>
            </a:r>
          </a:p>
          <a:p>
            <a:r>
              <a:rPr lang="de-DE" sz="2400" dirty="0"/>
              <a:t>Alles in die IT-Branche? Rohstoff-Versorgung</a:t>
            </a:r>
            <a:r>
              <a:rPr lang="de-DE" sz="2400" dirty="0" smtClean="0"/>
              <a:t>?</a:t>
            </a:r>
            <a:r>
              <a:rPr lang="de-DE" sz="2400" dirty="0"/>
              <a:t> </a:t>
            </a:r>
          </a:p>
          <a:p>
            <a:endParaRPr lang="de-DE" sz="2400" i="1" dirty="0" smtClean="0"/>
          </a:p>
          <a:p>
            <a:r>
              <a:rPr lang="de-DE" sz="2400" i="1" dirty="0" smtClean="0"/>
              <a:t>Siehe folgende Erklärungen!</a:t>
            </a:r>
          </a:p>
        </p:txBody>
      </p:sp>
    </p:spTree>
    <p:extLst>
      <p:ext uri="{BB962C8B-B14F-4D97-AF65-F5344CB8AC3E}">
        <p14:creationId xmlns:p14="http://schemas.microsoft.com/office/powerpoint/2010/main" val="3674766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5"/>
          </p:nvPr>
        </p:nvSpPr>
        <p:spPr/>
        <p:txBody>
          <a:bodyPr/>
          <a:lstStyle/>
          <a:p>
            <a:fld id="{C35D4D2C-604B-4C3D-9F33-8912E20470A1}" type="slidenum">
              <a:rPr lang="de-DE">
                <a:solidFill>
                  <a:prstClr val="black"/>
                </a:solidFill>
              </a:rPr>
              <a:pPr/>
              <a:t>2</a:t>
            </a:fld>
            <a:endParaRPr lang="de-DE" dirty="0">
              <a:solidFill>
                <a:prstClr val="black"/>
              </a:solidFill>
            </a:endParaRPr>
          </a:p>
        </p:txBody>
      </p:sp>
      <p:sp>
        <p:nvSpPr>
          <p:cNvPr id="6" name="Fußzeilenplatzhalter 5"/>
          <p:cNvSpPr>
            <a:spLocks noGrp="1"/>
          </p:cNvSpPr>
          <p:nvPr>
            <p:ph type="ftr" sz="quarter" idx="16"/>
          </p:nvPr>
        </p:nvSpPr>
        <p:spPr>
          <a:xfrm>
            <a:off x="2615184" y="6520259"/>
            <a:ext cx="3913632" cy="365125"/>
          </a:xfrm>
        </p:spPr>
        <p:txBody>
          <a:bodyPr/>
          <a:lstStyle/>
          <a:p>
            <a:r>
              <a:rPr lang="de-DE" smtClean="0">
                <a:solidFill>
                  <a:srgbClr val="FFFFFF">
                    <a:lumMod val="65000"/>
                  </a:srgbClr>
                </a:solidFill>
              </a:rPr>
              <a:t>Winfried Hoffmann KIT Seminar</a:t>
            </a:r>
            <a:endParaRPr lang="de-DE" dirty="0" smtClean="0">
              <a:solidFill>
                <a:srgbClr val="FFFFFF">
                  <a:lumMod val="65000"/>
                </a:srgbClr>
              </a:solidFill>
            </a:endParaRPr>
          </a:p>
        </p:txBody>
      </p:sp>
      <p:sp>
        <p:nvSpPr>
          <p:cNvPr id="8" name="Rechteck 7"/>
          <p:cNvSpPr/>
          <p:nvPr/>
        </p:nvSpPr>
        <p:spPr>
          <a:xfrm>
            <a:off x="323528" y="5877272"/>
            <a:ext cx="9144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pic>
        <p:nvPicPr>
          <p:cNvPr id="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48303" t="62699" r="15000" b="35872"/>
          <a:stretch/>
        </p:blipFill>
        <p:spPr bwMode="auto">
          <a:xfrm>
            <a:off x="-12544" y="6237312"/>
            <a:ext cx="9156544" cy="100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umsplatzhalter 2"/>
          <p:cNvSpPr>
            <a:spLocks noGrp="1"/>
          </p:cNvSpPr>
          <p:nvPr>
            <p:ph type="dt" sz="half" idx="14"/>
          </p:nvPr>
        </p:nvSpPr>
        <p:spPr/>
        <p:txBody>
          <a:bodyPr/>
          <a:lstStyle/>
          <a:p>
            <a:r>
              <a:rPr lang="de-DE" smtClean="0">
                <a:solidFill>
                  <a:prstClr val="black"/>
                </a:solidFill>
              </a:rPr>
              <a:t>230224</a:t>
            </a:r>
            <a:endParaRPr lang="de-DE" dirty="0">
              <a:solidFill>
                <a:prstClr val="black"/>
              </a:solidFill>
            </a:endParaRPr>
          </a:p>
        </p:txBody>
      </p:sp>
      <p:sp>
        <p:nvSpPr>
          <p:cNvPr id="7" name="Titel 1"/>
          <p:cNvSpPr>
            <a:spLocks noGrp="1"/>
          </p:cNvSpPr>
          <p:nvPr>
            <p:ph type="title"/>
          </p:nvPr>
        </p:nvSpPr>
        <p:spPr>
          <a:xfrm>
            <a:off x="457200" y="116632"/>
            <a:ext cx="6491064" cy="1143000"/>
          </a:xfrm>
          <a:solidFill>
            <a:srgbClr val="0070C0"/>
          </a:solidFill>
        </p:spPr>
        <p:txBody>
          <a:bodyPr>
            <a:normAutofit/>
          </a:bodyPr>
          <a:lstStyle/>
          <a:p>
            <a:r>
              <a:rPr lang="de-DE" b="1" dirty="0" smtClean="0">
                <a:solidFill>
                  <a:srgbClr val="FFFF00"/>
                </a:solidFill>
              </a:rPr>
              <a:t>Nachlese zum Seminar „100% Erneuerbare Energien weltweit“</a:t>
            </a:r>
            <a:endParaRPr lang="de-DE" b="1" dirty="0">
              <a:solidFill>
                <a:srgbClr val="FFFF00"/>
              </a:solidFill>
            </a:endParaRPr>
          </a:p>
        </p:txBody>
      </p:sp>
      <p:sp>
        <p:nvSpPr>
          <p:cNvPr id="2" name="Textfeld 1"/>
          <p:cNvSpPr txBox="1"/>
          <p:nvPr/>
        </p:nvSpPr>
        <p:spPr>
          <a:xfrm>
            <a:off x="467544" y="1772816"/>
            <a:ext cx="8280920" cy="1938992"/>
          </a:xfrm>
          <a:prstGeom prst="rect">
            <a:avLst/>
          </a:prstGeom>
          <a:solidFill>
            <a:schemeClr val="bg1">
              <a:lumMod val="95000"/>
            </a:schemeClr>
          </a:solidFill>
        </p:spPr>
        <p:txBody>
          <a:bodyPr wrap="square" rtlCol="0">
            <a:spAutoFit/>
          </a:bodyPr>
          <a:lstStyle/>
          <a:p>
            <a:r>
              <a:rPr lang="de-DE" sz="2000" i="1" dirty="0"/>
              <a:t>Herrmann:</a:t>
            </a:r>
            <a:r>
              <a:rPr lang="de-DE" sz="2000" dirty="0"/>
              <a:t> </a:t>
            </a:r>
          </a:p>
          <a:p>
            <a:r>
              <a:rPr lang="de-DE" sz="2000" dirty="0"/>
              <a:t>Wie funktioniert eine </a:t>
            </a:r>
            <a:r>
              <a:rPr lang="de-DE" sz="2000" dirty="0" err="1"/>
              <a:t>Redox</a:t>
            </a:r>
            <a:r>
              <a:rPr lang="de-DE" sz="2000" dirty="0"/>
              <a:t>-Flow- Batterie</a:t>
            </a:r>
            <a:r>
              <a:rPr lang="de-DE" sz="2000" dirty="0" smtClean="0"/>
              <a:t>?</a:t>
            </a:r>
          </a:p>
          <a:p>
            <a:r>
              <a:rPr lang="de-DE" sz="2000" i="1" dirty="0" smtClean="0"/>
              <a:t>Siehe folgende Erklärungen!</a:t>
            </a:r>
            <a:endParaRPr lang="de-DE" sz="2000" i="1" dirty="0"/>
          </a:p>
          <a:p>
            <a:r>
              <a:rPr lang="de-DE" sz="2000" dirty="0"/>
              <a:t>Können Sie </a:t>
            </a:r>
            <a:r>
              <a:rPr lang="de-DE" sz="2000" dirty="0" err="1"/>
              <a:t>Merit</a:t>
            </a:r>
            <a:r>
              <a:rPr lang="de-DE" sz="2000" dirty="0"/>
              <a:t>-Order nochmal erklären, und evtl. kritisieren</a:t>
            </a:r>
            <a:r>
              <a:rPr lang="de-DE" sz="2000" dirty="0" smtClean="0"/>
              <a:t>?</a:t>
            </a:r>
          </a:p>
          <a:p>
            <a:r>
              <a:rPr lang="de-DE" sz="2000" i="1" dirty="0" smtClean="0"/>
              <a:t>Siehe folgende Erklärungen!</a:t>
            </a:r>
          </a:p>
          <a:p>
            <a:endParaRPr lang="de-DE" sz="2000" dirty="0"/>
          </a:p>
        </p:txBody>
      </p:sp>
    </p:spTree>
    <p:extLst>
      <p:ext uri="{BB962C8B-B14F-4D97-AF65-F5344CB8AC3E}">
        <p14:creationId xmlns:p14="http://schemas.microsoft.com/office/powerpoint/2010/main" val="37112484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197768"/>
            <a:ext cx="6264696" cy="1143000"/>
          </a:xfrm>
        </p:spPr>
        <p:txBody>
          <a:bodyPr>
            <a:normAutofit/>
          </a:bodyPr>
          <a:lstStyle/>
          <a:p>
            <a:pPr algn="ctr"/>
            <a:endParaRPr lang="de-DE" sz="2000" b="1" dirty="0">
              <a:solidFill>
                <a:schemeClr val="accent6">
                  <a:lumMod val="75000"/>
                </a:schemeClr>
              </a:solidFill>
            </a:endParaRPr>
          </a:p>
        </p:txBody>
      </p:sp>
      <p:sp>
        <p:nvSpPr>
          <p:cNvPr id="3" name="Textplatzhalter 2"/>
          <p:cNvSpPr>
            <a:spLocks noGrp="1"/>
          </p:cNvSpPr>
          <p:nvPr>
            <p:ph type="body" sz="quarter" idx="13"/>
          </p:nvPr>
        </p:nvSpPr>
        <p:spPr/>
        <p:txBody>
          <a:bodyPr/>
          <a:lstStyle/>
          <a:p>
            <a:endParaRPr lang="de-DE"/>
          </a:p>
        </p:txBody>
      </p:sp>
      <p:sp>
        <p:nvSpPr>
          <p:cNvPr id="4" name="Datumsplatzhalter 3"/>
          <p:cNvSpPr>
            <a:spLocks noGrp="1"/>
          </p:cNvSpPr>
          <p:nvPr>
            <p:ph type="dt" sz="half" idx="14"/>
          </p:nvPr>
        </p:nvSpPr>
        <p:spPr/>
        <p:txBody>
          <a:bodyPr/>
          <a:lstStyle/>
          <a:p>
            <a:r>
              <a:rPr lang="de-DE" smtClean="0">
                <a:solidFill>
                  <a:prstClr val="black"/>
                </a:solidFill>
              </a:rPr>
              <a:t>230224</a:t>
            </a:r>
            <a:endParaRPr lang="de-DE" dirty="0">
              <a:solidFill>
                <a:prstClr val="black"/>
              </a:solidFill>
            </a:endParaRPr>
          </a:p>
        </p:txBody>
      </p:sp>
      <p:sp>
        <p:nvSpPr>
          <p:cNvPr id="5" name="Foliennummernplatzhalter 4"/>
          <p:cNvSpPr>
            <a:spLocks noGrp="1"/>
          </p:cNvSpPr>
          <p:nvPr>
            <p:ph type="sldNum" sz="quarter" idx="15"/>
          </p:nvPr>
        </p:nvSpPr>
        <p:spPr/>
        <p:txBody>
          <a:bodyPr/>
          <a:lstStyle/>
          <a:p>
            <a:fld id="{C35D4D2C-604B-4C3D-9F33-8912E20470A1}" type="slidenum">
              <a:rPr lang="de-DE" smtClean="0">
                <a:solidFill>
                  <a:prstClr val="black"/>
                </a:solidFill>
              </a:rPr>
              <a:pPr/>
              <a:t>20</a:t>
            </a:fld>
            <a:endParaRPr lang="de-DE" dirty="0">
              <a:solidFill>
                <a:prstClr val="black"/>
              </a:solidFill>
            </a:endParaRPr>
          </a:p>
        </p:txBody>
      </p:sp>
      <p:sp>
        <p:nvSpPr>
          <p:cNvPr id="6" name="Fußzeilenplatzhalter 5"/>
          <p:cNvSpPr>
            <a:spLocks noGrp="1"/>
          </p:cNvSpPr>
          <p:nvPr>
            <p:ph type="ftr" sz="quarter" idx="16"/>
          </p:nvPr>
        </p:nvSpPr>
        <p:spPr/>
        <p:txBody>
          <a:bodyPr/>
          <a:lstStyle/>
          <a:p>
            <a:r>
              <a:rPr lang="de-DE" smtClean="0">
                <a:solidFill>
                  <a:prstClr val="black"/>
                </a:solidFill>
              </a:rPr>
              <a:t>Winfried Hoffmann KIT Seminar</a:t>
            </a:r>
            <a:endParaRPr lang="de-DE" dirty="0" smtClean="0">
              <a:solidFill>
                <a:prstClr val="black"/>
              </a:solidFill>
            </a:endParaRPr>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392" t="12716" r="24511" b="12716"/>
          <a:stretch/>
        </p:blipFill>
        <p:spPr bwMode="auto">
          <a:xfrm>
            <a:off x="444233" y="1772816"/>
            <a:ext cx="8304232"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7956376" y="1495817"/>
            <a:ext cx="894347" cy="276999"/>
          </a:xfrm>
          <a:prstGeom prst="rect">
            <a:avLst/>
          </a:prstGeom>
          <a:solidFill>
            <a:srgbClr val="0070C0"/>
          </a:solidFill>
        </p:spPr>
        <p:txBody>
          <a:bodyPr wrap="none" rtlCol="0">
            <a:spAutoFit/>
          </a:bodyPr>
          <a:lstStyle/>
          <a:p>
            <a:r>
              <a:rPr lang="de-DE" sz="1200" b="1" dirty="0">
                <a:solidFill>
                  <a:prstClr val="white"/>
                </a:solidFill>
              </a:rPr>
              <a:t>1147 </a:t>
            </a:r>
            <a:r>
              <a:rPr lang="de-DE" sz="1200" b="1" dirty="0" err="1">
                <a:solidFill>
                  <a:prstClr val="white"/>
                </a:solidFill>
              </a:rPr>
              <a:t>TWh</a:t>
            </a:r>
            <a:endParaRPr lang="de-DE" sz="1200" b="1" dirty="0">
              <a:solidFill>
                <a:prstClr val="white"/>
              </a:solidFill>
            </a:endParaRPr>
          </a:p>
        </p:txBody>
      </p:sp>
      <p:sp>
        <p:nvSpPr>
          <p:cNvPr id="9" name="Textfeld 8"/>
          <p:cNvSpPr txBox="1"/>
          <p:nvPr/>
        </p:nvSpPr>
        <p:spPr>
          <a:xfrm>
            <a:off x="725325" y="1495817"/>
            <a:ext cx="817853" cy="276999"/>
          </a:xfrm>
          <a:prstGeom prst="rect">
            <a:avLst/>
          </a:prstGeom>
          <a:solidFill>
            <a:srgbClr val="0070C0"/>
          </a:solidFill>
        </p:spPr>
        <p:txBody>
          <a:bodyPr wrap="none" rtlCol="0">
            <a:spAutoFit/>
          </a:bodyPr>
          <a:lstStyle/>
          <a:p>
            <a:r>
              <a:rPr lang="de-DE" sz="1200" b="1" dirty="0">
                <a:solidFill>
                  <a:prstClr val="white"/>
                </a:solidFill>
              </a:rPr>
              <a:t>924 </a:t>
            </a:r>
            <a:r>
              <a:rPr lang="de-DE" sz="1200" b="1" dirty="0" err="1">
                <a:solidFill>
                  <a:prstClr val="white"/>
                </a:solidFill>
              </a:rPr>
              <a:t>TWh</a:t>
            </a:r>
            <a:endParaRPr lang="de-DE" sz="1200" b="1" dirty="0">
              <a:solidFill>
                <a:prstClr val="white"/>
              </a:solidFill>
            </a:endParaRPr>
          </a:p>
        </p:txBody>
      </p:sp>
      <p:sp>
        <p:nvSpPr>
          <p:cNvPr id="10" name="Titel 1"/>
          <p:cNvSpPr txBox="1">
            <a:spLocks/>
          </p:cNvSpPr>
          <p:nvPr/>
        </p:nvSpPr>
        <p:spPr>
          <a:xfrm>
            <a:off x="457200" y="116632"/>
            <a:ext cx="6491064" cy="1143000"/>
          </a:xfrm>
          <a:prstGeom prst="rect">
            <a:avLst/>
          </a:prstGeom>
          <a:solidFill>
            <a:srgbClr val="0070C0"/>
          </a:solidFill>
        </p:spPr>
        <p:txBody>
          <a:bodyPr vert="horz" lIns="91440" tIns="45720" rIns="91440" bIns="45720" rtlCol="0" anchor="ctr">
            <a:normAutofit fontScale="85000" lnSpcReduction="10000"/>
          </a:bodyPr>
          <a:lstStyle>
            <a:lvl1pPr algn="l" defTabSz="914400" rtl="0" eaLnBrk="1" latinLnBrk="0" hangingPunct="1">
              <a:spcBef>
                <a:spcPct val="0"/>
              </a:spcBef>
              <a:buNone/>
              <a:defRPr sz="3200" kern="1200">
                <a:solidFill>
                  <a:schemeClr val="tx1"/>
                </a:solidFill>
                <a:latin typeface="+mj-lt"/>
                <a:ea typeface="+mj-ea"/>
                <a:cs typeface="+mj-cs"/>
              </a:defRPr>
            </a:lvl1pPr>
          </a:lstStyle>
          <a:p>
            <a:r>
              <a:rPr lang="de-DE" b="1" dirty="0" err="1">
                <a:solidFill>
                  <a:srgbClr val="FFFF00"/>
                </a:solidFill>
              </a:rPr>
              <a:t>One</a:t>
            </a:r>
            <a:r>
              <a:rPr lang="de-DE" b="1" dirty="0">
                <a:solidFill>
                  <a:srgbClr val="FFFF00"/>
                </a:solidFill>
              </a:rPr>
              <a:t> </a:t>
            </a:r>
            <a:r>
              <a:rPr lang="de-DE" b="1" dirty="0" err="1">
                <a:solidFill>
                  <a:srgbClr val="FFFF00"/>
                </a:solidFill>
              </a:rPr>
              <a:t>of</a:t>
            </a:r>
            <a:r>
              <a:rPr lang="de-DE" b="1" dirty="0">
                <a:solidFill>
                  <a:srgbClr val="FFFF00"/>
                </a:solidFill>
              </a:rPr>
              <a:t> </a:t>
            </a:r>
            <a:r>
              <a:rPr lang="de-DE" b="1" dirty="0" err="1">
                <a:solidFill>
                  <a:srgbClr val="FFFF00"/>
                </a:solidFill>
              </a:rPr>
              <a:t>many</a:t>
            </a:r>
            <a:r>
              <a:rPr lang="de-DE" b="1" dirty="0">
                <a:solidFill>
                  <a:srgbClr val="FFFF00"/>
                </a:solidFill>
              </a:rPr>
              <a:t> </a:t>
            </a:r>
            <a:r>
              <a:rPr lang="de-DE" b="1" dirty="0" err="1">
                <a:solidFill>
                  <a:srgbClr val="FFFF00"/>
                </a:solidFill>
              </a:rPr>
              <a:t>possibilities</a:t>
            </a:r>
            <a:r>
              <a:rPr lang="de-DE" b="1" dirty="0">
                <a:solidFill>
                  <a:srgbClr val="FFFF00"/>
                </a:solidFill>
              </a:rPr>
              <a:t> </a:t>
            </a:r>
            <a:r>
              <a:rPr lang="de-DE" b="1" dirty="0" err="1">
                <a:solidFill>
                  <a:srgbClr val="FFFF00"/>
                </a:solidFill>
              </a:rPr>
              <a:t>for</a:t>
            </a:r>
            <a:r>
              <a:rPr lang="de-DE" b="1" dirty="0">
                <a:solidFill>
                  <a:srgbClr val="FFFF00"/>
                </a:solidFill>
              </a:rPr>
              <a:t> a 100% </a:t>
            </a:r>
            <a:r>
              <a:rPr lang="de-DE" b="1" dirty="0" err="1">
                <a:solidFill>
                  <a:srgbClr val="FFFF00"/>
                </a:solidFill>
              </a:rPr>
              <a:t>electricity</a:t>
            </a:r>
            <a:r>
              <a:rPr lang="de-DE" b="1" dirty="0">
                <a:solidFill>
                  <a:srgbClr val="FFFF00"/>
                </a:solidFill>
              </a:rPr>
              <a:t> </a:t>
            </a:r>
            <a:r>
              <a:rPr lang="de-DE" b="1" dirty="0" err="1">
                <a:solidFill>
                  <a:srgbClr val="FFFF00"/>
                </a:solidFill>
              </a:rPr>
              <a:t>and</a:t>
            </a:r>
            <a:r>
              <a:rPr lang="de-DE" b="1" dirty="0">
                <a:solidFill>
                  <a:srgbClr val="FFFF00"/>
                </a:solidFill>
              </a:rPr>
              <a:t> </a:t>
            </a:r>
            <a:r>
              <a:rPr lang="de-DE" b="1" dirty="0" err="1">
                <a:solidFill>
                  <a:srgbClr val="FFFF00"/>
                </a:solidFill>
              </a:rPr>
              <a:t>heat</a:t>
            </a:r>
            <a:r>
              <a:rPr lang="de-DE" b="1" dirty="0">
                <a:solidFill>
                  <a:srgbClr val="FFFF00"/>
                </a:solidFill>
              </a:rPr>
              <a:t> </a:t>
            </a:r>
            <a:r>
              <a:rPr lang="de-DE" b="1" dirty="0" err="1">
                <a:solidFill>
                  <a:srgbClr val="FFFF00"/>
                </a:solidFill>
              </a:rPr>
              <a:t>supply</a:t>
            </a:r>
            <a:r>
              <a:rPr lang="de-DE" b="1" dirty="0">
                <a:solidFill>
                  <a:srgbClr val="FFFF00"/>
                </a:solidFill>
              </a:rPr>
              <a:t> in Germany</a:t>
            </a:r>
            <a:br>
              <a:rPr lang="de-DE" b="1" dirty="0">
                <a:solidFill>
                  <a:srgbClr val="FFFF00"/>
                </a:solidFill>
              </a:rPr>
            </a:br>
            <a:r>
              <a:rPr lang="de-DE" sz="2000" b="1" dirty="0">
                <a:solidFill>
                  <a:srgbClr val="FFFF00"/>
                </a:solidFill>
              </a:rPr>
              <a:t>(Henning &amp; </a:t>
            </a:r>
            <a:r>
              <a:rPr lang="de-DE" sz="2000" b="1" dirty="0" err="1">
                <a:solidFill>
                  <a:srgbClr val="FFFF00"/>
                </a:solidFill>
              </a:rPr>
              <a:t>Palzer</a:t>
            </a:r>
            <a:r>
              <a:rPr lang="de-DE" sz="2000" b="1" dirty="0">
                <a:solidFill>
                  <a:srgbClr val="FFFF00"/>
                </a:solidFill>
              </a:rPr>
              <a:t>, </a:t>
            </a:r>
            <a:r>
              <a:rPr lang="de-DE" sz="2000" b="1" dirty="0" err="1">
                <a:solidFill>
                  <a:srgbClr val="FFFF00"/>
                </a:solidFill>
              </a:rPr>
              <a:t>FhG</a:t>
            </a:r>
            <a:r>
              <a:rPr lang="de-DE" sz="2000" b="1" dirty="0">
                <a:solidFill>
                  <a:srgbClr val="FFFF00"/>
                </a:solidFill>
              </a:rPr>
              <a:t>-ISE, 2013), </a:t>
            </a:r>
            <a:r>
              <a:rPr lang="de-DE" sz="2000" b="1" dirty="0" err="1">
                <a:solidFill>
                  <a:srgbClr val="FFFF00"/>
                </a:solidFill>
              </a:rPr>
              <a:t>no</a:t>
            </a:r>
            <a:r>
              <a:rPr lang="de-DE" sz="2000" b="1" dirty="0">
                <a:solidFill>
                  <a:srgbClr val="FFFF00"/>
                </a:solidFill>
              </a:rPr>
              <a:t> </a:t>
            </a:r>
            <a:r>
              <a:rPr lang="de-DE" sz="2000" b="1" dirty="0" err="1" smtClean="0">
                <a:solidFill>
                  <a:srgbClr val="FFFF00"/>
                </a:solidFill>
              </a:rPr>
              <a:t>mobility</a:t>
            </a:r>
            <a:r>
              <a:rPr lang="de-DE" sz="2000" b="1" dirty="0" smtClean="0">
                <a:solidFill>
                  <a:srgbClr val="FFFF00"/>
                </a:solidFill>
              </a:rPr>
              <a:t>, </a:t>
            </a:r>
            <a:r>
              <a:rPr lang="de-DE" sz="2000" b="1" dirty="0" err="1" smtClean="0">
                <a:solidFill>
                  <a:srgbClr val="FFFF00"/>
                </a:solidFill>
              </a:rPr>
              <a:t>no</a:t>
            </a:r>
            <a:r>
              <a:rPr lang="de-DE" sz="2000" b="1" dirty="0" smtClean="0">
                <a:solidFill>
                  <a:srgbClr val="FFFF00"/>
                </a:solidFill>
              </a:rPr>
              <a:t> </a:t>
            </a:r>
            <a:r>
              <a:rPr lang="de-DE" sz="2000" b="1" dirty="0" err="1" smtClean="0">
                <a:solidFill>
                  <a:srgbClr val="FFFF00"/>
                </a:solidFill>
              </a:rPr>
              <a:t>chemical</a:t>
            </a:r>
            <a:r>
              <a:rPr lang="de-DE" sz="2000" b="1" dirty="0" smtClean="0">
                <a:solidFill>
                  <a:srgbClr val="FFFF00"/>
                </a:solidFill>
              </a:rPr>
              <a:t> </a:t>
            </a:r>
            <a:r>
              <a:rPr lang="de-DE" sz="2000" b="1" dirty="0" err="1" smtClean="0">
                <a:solidFill>
                  <a:srgbClr val="FFFF00"/>
                </a:solidFill>
              </a:rPr>
              <a:t>industry</a:t>
            </a:r>
            <a:r>
              <a:rPr lang="de-DE" sz="2000" b="1" dirty="0" smtClean="0">
                <a:solidFill>
                  <a:srgbClr val="FFFF00"/>
                </a:solidFill>
              </a:rPr>
              <a:t>!</a:t>
            </a:r>
            <a:endParaRPr lang="de-DE" b="1" dirty="0">
              <a:solidFill>
                <a:srgbClr val="FFFF00"/>
              </a:solidFill>
            </a:endParaRPr>
          </a:p>
        </p:txBody>
      </p:sp>
      <p:sp>
        <p:nvSpPr>
          <p:cNvPr id="11" name="Textfeld 10"/>
          <p:cNvSpPr txBox="1"/>
          <p:nvPr/>
        </p:nvSpPr>
        <p:spPr>
          <a:xfrm>
            <a:off x="179512" y="2420888"/>
            <a:ext cx="1224136" cy="369332"/>
          </a:xfrm>
          <a:prstGeom prst="rect">
            <a:avLst/>
          </a:prstGeom>
          <a:solidFill>
            <a:schemeClr val="tx1">
              <a:lumMod val="50000"/>
              <a:lumOff val="50000"/>
            </a:schemeClr>
          </a:solidFill>
        </p:spPr>
        <p:txBody>
          <a:bodyPr wrap="square" rtlCol="0">
            <a:spAutoFit/>
          </a:bodyPr>
          <a:lstStyle/>
          <a:p>
            <a:r>
              <a:rPr lang="de-DE" dirty="0">
                <a:solidFill>
                  <a:prstClr val="white"/>
                </a:solidFill>
              </a:rPr>
              <a:t>  250 GW</a:t>
            </a:r>
          </a:p>
        </p:txBody>
      </p:sp>
      <p:sp>
        <p:nvSpPr>
          <p:cNvPr id="13" name="Textfeld 12"/>
          <p:cNvSpPr txBox="1"/>
          <p:nvPr/>
        </p:nvSpPr>
        <p:spPr>
          <a:xfrm>
            <a:off x="179512" y="3501008"/>
            <a:ext cx="1224136" cy="369332"/>
          </a:xfrm>
          <a:prstGeom prst="rect">
            <a:avLst/>
          </a:prstGeom>
          <a:solidFill>
            <a:schemeClr val="tx1">
              <a:lumMod val="50000"/>
              <a:lumOff val="50000"/>
            </a:schemeClr>
          </a:solidFill>
        </p:spPr>
        <p:txBody>
          <a:bodyPr wrap="square" rtlCol="0">
            <a:spAutoFit/>
          </a:bodyPr>
          <a:lstStyle/>
          <a:p>
            <a:r>
              <a:rPr lang="de-DE" dirty="0">
                <a:solidFill>
                  <a:prstClr val="white"/>
                </a:solidFill>
              </a:rPr>
              <a:t>  200 GW</a:t>
            </a:r>
          </a:p>
        </p:txBody>
      </p:sp>
    </p:spTree>
    <p:extLst>
      <p:ext uri="{BB962C8B-B14F-4D97-AF65-F5344CB8AC3E}">
        <p14:creationId xmlns:p14="http://schemas.microsoft.com/office/powerpoint/2010/main" val="1493835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5"/>
          </p:nvPr>
        </p:nvSpPr>
        <p:spPr/>
        <p:txBody>
          <a:bodyPr/>
          <a:lstStyle/>
          <a:p>
            <a:fld id="{C35D4D2C-604B-4C3D-9F33-8912E20470A1}" type="slidenum">
              <a:rPr lang="de-DE">
                <a:solidFill>
                  <a:prstClr val="black"/>
                </a:solidFill>
              </a:rPr>
              <a:pPr/>
              <a:t>21</a:t>
            </a:fld>
            <a:endParaRPr lang="de-DE" dirty="0">
              <a:solidFill>
                <a:prstClr val="black"/>
              </a:solidFill>
            </a:endParaRPr>
          </a:p>
        </p:txBody>
      </p:sp>
      <p:sp>
        <p:nvSpPr>
          <p:cNvPr id="6" name="Fußzeilenplatzhalter 5"/>
          <p:cNvSpPr>
            <a:spLocks noGrp="1"/>
          </p:cNvSpPr>
          <p:nvPr>
            <p:ph type="ftr" sz="quarter" idx="16"/>
          </p:nvPr>
        </p:nvSpPr>
        <p:spPr>
          <a:xfrm>
            <a:off x="2615184" y="6520259"/>
            <a:ext cx="3913632" cy="365125"/>
          </a:xfrm>
        </p:spPr>
        <p:txBody>
          <a:bodyPr/>
          <a:lstStyle/>
          <a:p>
            <a:r>
              <a:rPr lang="de-DE" smtClean="0">
                <a:solidFill>
                  <a:srgbClr val="FFFFFF">
                    <a:lumMod val="65000"/>
                  </a:srgbClr>
                </a:solidFill>
              </a:rPr>
              <a:t>Winfried Hoffmann KIT Seminar</a:t>
            </a:r>
            <a:endParaRPr lang="de-DE" dirty="0" smtClean="0">
              <a:solidFill>
                <a:srgbClr val="FFFFFF">
                  <a:lumMod val="65000"/>
                </a:srgbClr>
              </a:solidFill>
            </a:endParaRPr>
          </a:p>
        </p:txBody>
      </p:sp>
      <p:sp>
        <p:nvSpPr>
          <p:cNvPr id="8" name="Rechteck 7"/>
          <p:cNvSpPr/>
          <p:nvPr/>
        </p:nvSpPr>
        <p:spPr>
          <a:xfrm>
            <a:off x="323528" y="5877272"/>
            <a:ext cx="9144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pic>
        <p:nvPicPr>
          <p:cNvPr id="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48303" t="62699" r="15000" b="35872"/>
          <a:stretch/>
        </p:blipFill>
        <p:spPr bwMode="auto">
          <a:xfrm>
            <a:off x="-12544" y="6237312"/>
            <a:ext cx="9156544" cy="100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umsplatzhalter 2"/>
          <p:cNvSpPr>
            <a:spLocks noGrp="1"/>
          </p:cNvSpPr>
          <p:nvPr>
            <p:ph type="dt" sz="half" idx="14"/>
          </p:nvPr>
        </p:nvSpPr>
        <p:spPr/>
        <p:txBody>
          <a:bodyPr/>
          <a:lstStyle/>
          <a:p>
            <a:r>
              <a:rPr lang="de-DE" smtClean="0">
                <a:solidFill>
                  <a:prstClr val="black"/>
                </a:solidFill>
              </a:rPr>
              <a:t>230224</a:t>
            </a:r>
            <a:endParaRPr lang="de-DE" dirty="0">
              <a:solidFill>
                <a:prstClr val="black"/>
              </a:solidFill>
            </a:endParaRPr>
          </a:p>
        </p:txBody>
      </p:sp>
      <p:sp>
        <p:nvSpPr>
          <p:cNvPr id="7" name="Titel 1"/>
          <p:cNvSpPr>
            <a:spLocks noGrp="1"/>
          </p:cNvSpPr>
          <p:nvPr>
            <p:ph type="title"/>
          </p:nvPr>
        </p:nvSpPr>
        <p:spPr>
          <a:xfrm>
            <a:off x="457200" y="116632"/>
            <a:ext cx="6491064" cy="1143000"/>
          </a:xfrm>
          <a:solidFill>
            <a:srgbClr val="0070C0"/>
          </a:solidFill>
        </p:spPr>
        <p:txBody>
          <a:bodyPr>
            <a:normAutofit/>
          </a:bodyPr>
          <a:lstStyle/>
          <a:p>
            <a:r>
              <a:rPr lang="de-DE" b="1" dirty="0" smtClean="0">
                <a:solidFill>
                  <a:srgbClr val="FFFF00"/>
                </a:solidFill>
              </a:rPr>
              <a:t>Vollversorgung der globalen Energiebedarfe mit EE</a:t>
            </a:r>
            <a:endParaRPr lang="de-DE" b="1" dirty="0">
              <a:solidFill>
                <a:srgbClr val="FFFF00"/>
              </a:solidFill>
            </a:endParaRPr>
          </a:p>
        </p:txBody>
      </p:sp>
      <p:sp>
        <p:nvSpPr>
          <p:cNvPr id="2" name="Textfeld 1"/>
          <p:cNvSpPr txBox="1"/>
          <p:nvPr/>
        </p:nvSpPr>
        <p:spPr>
          <a:xfrm>
            <a:off x="323528" y="1940639"/>
            <a:ext cx="8352928" cy="1200329"/>
          </a:xfrm>
          <a:prstGeom prst="rect">
            <a:avLst/>
          </a:prstGeom>
          <a:solidFill>
            <a:schemeClr val="bg1">
              <a:lumMod val="95000"/>
            </a:schemeClr>
          </a:solidFill>
        </p:spPr>
        <p:txBody>
          <a:bodyPr wrap="square" rtlCol="0">
            <a:spAutoFit/>
          </a:bodyPr>
          <a:lstStyle/>
          <a:p>
            <a:r>
              <a:rPr lang="de-DE" sz="2400" dirty="0" smtClean="0"/>
              <a:t>Ähnliche Studien wie die zuvor gezeigte und auch inklusive Transport und gesamter Industrie gibt es mittlerweile für Gesamteuropa (SPE/LUT) und weltweit (Breyer(LUT) et al)</a:t>
            </a:r>
            <a:endParaRPr lang="de-DE" sz="2400" dirty="0"/>
          </a:p>
        </p:txBody>
      </p:sp>
      <p:sp>
        <p:nvSpPr>
          <p:cNvPr id="10" name="Textfeld 9"/>
          <p:cNvSpPr txBox="1"/>
          <p:nvPr/>
        </p:nvSpPr>
        <p:spPr>
          <a:xfrm>
            <a:off x="323528" y="3380799"/>
            <a:ext cx="8352928" cy="1569660"/>
          </a:xfrm>
          <a:prstGeom prst="rect">
            <a:avLst/>
          </a:prstGeom>
          <a:solidFill>
            <a:schemeClr val="bg1">
              <a:lumMod val="95000"/>
            </a:schemeClr>
          </a:solidFill>
        </p:spPr>
        <p:txBody>
          <a:bodyPr wrap="square" rtlCol="0">
            <a:spAutoFit/>
          </a:bodyPr>
          <a:lstStyle/>
          <a:p>
            <a:r>
              <a:rPr lang="de-DE" sz="2400" dirty="0" smtClean="0"/>
              <a:t>Thema Rohstoffversorgung:</a:t>
            </a:r>
          </a:p>
          <a:p>
            <a:pPr marL="342900" indent="-342900">
              <a:buFont typeface="Wingdings" panose="05000000000000000000" pitchFamily="2" charset="2"/>
              <a:buChar char="Ø"/>
            </a:pPr>
            <a:r>
              <a:rPr lang="de-DE" sz="2400" dirty="0" smtClean="0"/>
              <a:t>Bei PV keine Probleme (Si OK, </a:t>
            </a:r>
            <a:r>
              <a:rPr lang="de-DE" sz="2400" dirty="0" err="1" smtClean="0"/>
              <a:t>Ag</a:t>
            </a:r>
            <a:r>
              <a:rPr lang="de-DE" sz="2400" dirty="0" smtClean="0"/>
              <a:t> </a:t>
            </a:r>
            <a:r>
              <a:rPr lang="de-DE" sz="2400" dirty="0" smtClean="0">
                <a:sym typeface="Wingdings" panose="05000000000000000000" pitchFamily="2" charset="2"/>
              </a:rPr>
              <a:t> </a:t>
            </a:r>
            <a:r>
              <a:rPr lang="de-DE" sz="2400" dirty="0" err="1" smtClean="0">
                <a:sym typeface="Wingdings" panose="05000000000000000000" pitchFamily="2" charset="2"/>
              </a:rPr>
              <a:t>Cu</a:t>
            </a:r>
            <a:r>
              <a:rPr lang="de-DE" sz="2400" dirty="0" smtClean="0">
                <a:sym typeface="Wingdings" panose="05000000000000000000" pitchFamily="2" charset="2"/>
              </a:rPr>
              <a:t>, </a:t>
            </a:r>
            <a:r>
              <a:rPr lang="de-DE" sz="2400" dirty="0" err="1" smtClean="0">
                <a:sym typeface="Wingdings" panose="05000000000000000000" pitchFamily="2" charset="2"/>
              </a:rPr>
              <a:t>Perovskite</a:t>
            </a:r>
            <a:r>
              <a:rPr lang="de-DE" sz="2400" dirty="0" smtClean="0">
                <a:sym typeface="Wingdings" panose="05000000000000000000" pitchFamily="2" charset="2"/>
              </a:rPr>
              <a:t> OK</a:t>
            </a:r>
          </a:p>
          <a:p>
            <a:pPr marL="342900" indent="-342900">
              <a:buFont typeface="Wingdings" panose="05000000000000000000" pitchFamily="2" charset="2"/>
              <a:buChar char="Ø"/>
            </a:pPr>
            <a:r>
              <a:rPr lang="de-DE" sz="2400" dirty="0" smtClean="0">
                <a:sym typeface="Wingdings" panose="05000000000000000000" pitchFamily="2" charset="2"/>
              </a:rPr>
              <a:t>Batterien: Li – Ersatz, neue </a:t>
            </a:r>
            <a:r>
              <a:rPr lang="de-DE" sz="2400" dirty="0" err="1" smtClean="0">
                <a:sym typeface="Wingdings" panose="05000000000000000000" pitchFamily="2" charset="2"/>
              </a:rPr>
              <a:t>Redox</a:t>
            </a:r>
            <a:r>
              <a:rPr lang="de-DE" sz="2400" dirty="0" smtClean="0">
                <a:sym typeface="Wingdings" panose="05000000000000000000" pitchFamily="2" charset="2"/>
              </a:rPr>
              <a:t>-Flow</a:t>
            </a:r>
          </a:p>
          <a:p>
            <a:pPr marL="342900" indent="-342900">
              <a:buFont typeface="Wingdings" panose="05000000000000000000" pitchFamily="2" charset="2"/>
              <a:buChar char="Ø"/>
            </a:pPr>
            <a:r>
              <a:rPr lang="de-DE" sz="2400" dirty="0" smtClean="0">
                <a:sym typeface="Wingdings" panose="05000000000000000000" pitchFamily="2" charset="2"/>
              </a:rPr>
              <a:t>Wind: zu prüfen</a:t>
            </a:r>
            <a:endParaRPr lang="de-DE" sz="2400" dirty="0"/>
          </a:p>
        </p:txBody>
      </p:sp>
    </p:spTree>
    <p:extLst>
      <p:ext uri="{BB962C8B-B14F-4D97-AF65-F5344CB8AC3E}">
        <p14:creationId xmlns:p14="http://schemas.microsoft.com/office/powerpoint/2010/main" val="37743115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pPr>
              <a:defRPr/>
            </a:pPr>
            <a:fld id="{F617D955-BC29-4BFF-B042-17C52D39271C}" type="slidenum">
              <a:rPr lang="de-DE" altLang="de-DE" smtClean="0"/>
              <a:pPr>
                <a:defRPr/>
              </a:pPr>
              <a:t>22</a:t>
            </a:fld>
            <a:endParaRPr lang="de-DE" altLang="de-DE"/>
          </a:p>
        </p:txBody>
      </p:sp>
      <p:sp>
        <p:nvSpPr>
          <p:cNvPr id="4" name="Textfeld 3"/>
          <p:cNvSpPr txBox="1"/>
          <p:nvPr/>
        </p:nvSpPr>
        <p:spPr>
          <a:xfrm>
            <a:off x="827584" y="1484784"/>
            <a:ext cx="7992888" cy="923330"/>
          </a:xfrm>
          <a:prstGeom prst="rect">
            <a:avLst/>
          </a:prstGeom>
          <a:solidFill>
            <a:schemeClr val="bg1">
              <a:lumMod val="95000"/>
            </a:schemeClr>
          </a:solidFill>
        </p:spPr>
        <p:txBody>
          <a:bodyPr wrap="square" rtlCol="0">
            <a:spAutoFit/>
          </a:bodyPr>
          <a:lstStyle/>
          <a:p>
            <a:r>
              <a:rPr lang="de-DE" dirty="0">
                <a:solidFill>
                  <a:srgbClr val="000000"/>
                </a:solidFill>
              </a:rPr>
              <a:t>The global </a:t>
            </a:r>
            <a:r>
              <a:rPr lang="de-DE" dirty="0" err="1">
                <a:solidFill>
                  <a:srgbClr val="000000"/>
                </a:solidFill>
              </a:rPr>
              <a:t>industry</a:t>
            </a:r>
            <a:r>
              <a:rPr lang="de-DE" dirty="0">
                <a:solidFill>
                  <a:srgbClr val="000000"/>
                </a:solidFill>
              </a:rPr>
              <a:t> </a:t>
            </a:r>
            <a:r>
              <a:rPr lang="de-DE" dirty="0" err="1">
                <a:solidFill>
                  <a:srgbClr val="000000"/>
                </a:solidFill>
              </a:rPr>
              <a:t>consumes</a:t>
            </a:r>
            <a:r>
              <a:rPr lang="de-DE" dirty="0">
                <a:solidFill>
                  <a:srgbClr val="000000"/>
                </a:solidFill>
              </a:rPr>
              <a:t> ~32 </a:t>
            </a:r>
            <a:r>
              <a:rPr lang="de-DE" dirty="0" err="1">
                <a:solidFill>
                  <a:srgbClr val="000000"/>
                </a:solidFill>
              </a:rPr>
              <a:t>PWh</a:t>
            </a:r>
            <a:r>
              <a:rPr lang="de-DE" dirty="0">
                <a:solidFill>
                  <a:srgbClr val="000000"/>
                </a:solidFill>
              </a:rPr>
              <a:t> </a:t>
            </a:r>
            <a:r>
              <a:rPr lang="de-DE" dirty="0" err="1">
                <a:solidFill>
                  <a:srgbClr val="000000"/>
                </a:solidFill>
              </a:rPr>
              <a:t>secondary</a:t>
            </a:r>
            <a:r>
              <a:rPr lang="de-DE" dirty="0">
                <a:solidFill>
                  <a:srgbClr val="000000"/>
                </a:solidFill>
              </a:rPr>
              <a:t> </a:t>
            </a:r>
            <a:r>
              <a:rPr lang="de-DE" dirty="0" err="1">
                <a:solidFill>
                  <a:srgbClr val="000000"/>
                </a:solidFill>
              </a:rPr>
              <a:t>energy</a:t>
            </a:r>
            <a:r>
              <a:rPr lang="de-DE" dirty="0">
                <a:solidFill>
                  <a:srgbClr val="000000"/>
                </a:solidFill>
              </a:rPr>
              <a:t> (~ 9 </a:t>
            </a:r>
            <a:r>
              <a:rPr lang="de-DE" dirty="0" err="1">
                <a:solidFill>
                  <a:srgbClr val="000000"/>
                </a:solidFill>
              </a:rPr>
              <a:t>PWh</a:t>
            </a:r>
            <a:r>
              <a:rPr lang="de-DE" dirty="0">
                <a:solidFill>
                  <a:srgbClr val="000000"/>
                </a:solidFill>
              </a:rPr>
              <a:t> </a:t>
            </a:r>
            <a:r>
              <a:rPr lang="de-DE" dirty="0" err="1">
                <a:solidFill>
                  <a:srgbClr val="000000"/>
                </a:solidFill>
              </a:rPr>
              <a:t>electricity</a:t>
            </a:r>
            <a:r>
              <a:rPr lang="de-DE" dirty="0">
                <a:solidFill>
                  <a:srgbClr val="000000"/>
                </a:solidFill>
              </a:rPr>
              <a:t> </a:t>
            </a:r>
            <a:r>
              <a:rPr lang="de-DE" dirty="0" err="1">
                <a:solidFill>
                  <a:srgbClr val="000000"/>
                </a:solidFill>
              </a:rPr>
              <a:t>and</a:t>
            </a:r>
            <a:r>
              <a:rPr lang="de-DE" dirty="0">
                <a:solidFill>
                  <a:srgbClr val="000000"/>
                </a:solidFill>
              </a:rPr>
              <a:t> ~23 </a:t>
            </a:r>
            <a:r>
              <a:rPr lang="de-DE" dirty="0" err="1">
                <a:solidFill>
                  <a:srgbClr val="000000"/>
                </a:solidFill>
              </a:rPr>
              <a:t>PWh</a:t>
            </a:r>
            <a:r>
              <a:rPr lang="de-DE" dirty="0">
                <a:solidFill>
                  <a:srgbClr val="000000"/>
                </a:solidFill>
              </a:rPr>
              <a:t> (</a:t>
            </a:r>
            <a:r>
              <a:rPr lang="de-DE" dirty="0" err="1">
                <a:solidFill>
                  <a:srgbClr val="000000"/>
                </a:solidFill>
              </a:rPr>
              <a:t>process</a:t>
            </a:r>
            <a:r>
              <a:rPr lang="de-DE" dirty="0">
                <a:solidFill>
                  <a:srgbClr val="000000"/>
                </a:solidFill>
              </a:rPr>
              <a:t>)</a:t>
            </a:r>
            <a:r>
              <a:rPr lang="de-DE" dirty="0" err="1">
                <a:solidFill>
                  <a:srgbClr val="000000"/>
                </a:solidFill>
              </a:rPr>
              <a:t>heat</a:t>
            </a:r>
            <a:r>
              <a:rPr lang="de-DE" dirty="0">
                <a:solidFill>
                  <a:srgbClr val="000000"/>
                </a:solidFill>
              </a:rPr>
              <a:t>).  As an </a:t>
            </a:r>
            <a:r>
              <a:rPr lang="de-DE" dirty="0" err="1">
                <a:solidFill>
                  <a:srgbClr val="000000"/>
                </a:solidFill>
              </a:rPr>
              <a:t>example</a:t>
            </a:r>
            <a:r>
              <a:rPr lang="de-DE" dirty="0">
                <a:solidFill>
                  <a:srgbClr val="000000"/>
                </a:solidFill>
              </a:rPr>
              <a:t>: </a:t>
            </a:r>
            <a:r>
              <a:rPr lang="de-DE" dirty="0" err="1">
                <a:solidFill>
                  <a:srgbClr val="000000"/>
                </a:solidFill>
              </a:rPr>
              <a:t>the</a:t>
            </a:r>
            <a:r>
              <a:rPr lang="de-DE" dirty="0">
                <a:solidFill>
                  <a:srgbClr val="000000"/>
                </a:solidFill>
              </a:rPr>
              <a:t> </a:t>
            </a:r>
            <a:r>
              <a:rPr lang="de-DE" dirty="0" err="1">
                <a:solidFill>
                  <a:srgbClr val="000000"/>
                </a:solidFill>
              </a:rPr>
              <a:t>chemical</a:t>
            </a:r>
            <a:r>
              <a:rPr lang="de-DE" dirty="0">
                <a:solidFill>
                  <a:srgbClr val="000000"/>
                </a:solidFill>
              </a:rPr>
              <a:t> </a:t>
            </a:r>
            <a:r>
              <a:rPr lang="de-DE" dirty="0" err="1">
                <a:solidFill>
                  <a:srgbClr val="000000"/>
                </a:solidFill>
              </a:rPr>
              <a:t>and</a:t>
            </a:r>
            <a:r>
              <a:rPr lang="de-DE" dirty="0">
                <a:solidFill>
                  <a:srgbClr val="000000"/>
                </a:solidFill>
              </a:rPr>
              <a:t> </a:t>
            </a:r>
            <a:r>
              <a:rPr lang="de-DE" dirty="0" err="1">
                <a:solidFill>
                  <a:srgbClr val="000000"/>
                </a:solidFill>
              </a:rPr>
              <a:t>mining</a:t>
            </a:r>
            <a:r>
              <a:rPr lang="de-DE" dirty="0">
                <a:solidFill>
                  <a:srgbClr val="000000"/>
                </a:solidFill>
              </a:rPr>
              <a:t> </a:t>
            </a:r>
            <a:r>
              <a:rPr lang="de-DE" dirty="0" err="1">
                <a:solidFill>
                  <a:srgbClr val="000000"/>
                </a:solidFill>
              </a:rPr>
              <a:t>industry</a:t>
            </a:r>
            <a:r>
              <a:rPr lang="de-DE" dirty="0">
                <a:solidFill>
                  <a:srgbClr val="000000"/>
                </a:solidFill>
              </a:rPr>
              <a:t> </a:t>
            </a:r>
            <a:r>
              <a:rPr lang="de-DE" dirty="0" err="1">
                <a:solidFill>
                  <a:srgbClr val="000000"/>
                </a:solidFill>
              </a:rPr>
              <a:t>need</a:t>
            </a:r>
            <a:r>
              <a:rPr lang="de-DE" dirty="0">
                <a:solidFill>
                  <a:srgbClr val="000000"/>
                </a:solidFill>
              </a:rPr>
              <a:t> ~4 </a:t>
            </a:r>
            <a:r>
              <a:rPr lang="de-DE" dirty="0" err="1">
                <a:solidFill>
                  <a:srgbClr val="000000"/>
                </a:solidFill>
              </a:rPr>
              <a:t>PWh</a:t>
            </a:r>
            <a:r>
              <a:rPr lang="de-DE" dirty="0">
                <a:solidFill>
                  <a:srgbClr val="000000"/>
                </a:solidFill>
              </a:rPr>
              <a:t> </a:t>
            </a:r>
            <a:r>
              <a:rPr lang="de-DE" dirty="0" err="1">
                <a:solidFill>
                  <a:srgbClr val="000000"/>
                </a:solidFill>
              </a:rPr>
              <a:t>each</a:t>
            </a:r>
            <a:r>
              <a:rPr lang="de-DE" dirty="0">
                <a:solidFill>
                  <a:srgbClr val="000000"/>
                </a:solidFill>
              </a:rPr>
              <a:t>.</a:t>
            </a:r>
          </a:p>
        </p:txBody>
      </p:sp>
      <p:sp>
        <p:nvSpPr>
          <p:cNvPr id="5" name="Textfeld 4"/>
          <p:cNvSpPr txBox="1"/>
          <p:nvPr/>
        </p:nvSpPr>
        <p:spPr>
          <a:xfrm>
            <a:off x="827584" y="2505670"/>
            <a:ext cx="7992888" cy="369332"/>
          </a:xfrm>
          <a:prstGeom prst="rect">
            <a:avLst/>
          </a:prstGeom>
          <a:solidFill>
            <a:schemeClr val="bg1">
              <a:lumMod val="95000"/>
            </a:schemeClr>
          </a:solidFill>
        </p:spPr>
        <p:txBody>
          <a:bodyPr wrap="square" rtlCol="0">
            <a:spAutoFit/>
          </a:bodyPr>
          <a:lstStyle/>
          <a:p>
            <a:r>
              <a:rPr lang="de-DE" dirty="0" err="1">
                <a:solidFill>
                  <a:srgbClr val="000000"/>
                </a:solidFill>
              </a:rPr>
              <a:t>Many</a:t>
            </a:r>
            <a:r>
              <a:rPr lang="de-DE" dirty="0">
                <a:solidFill>
                  <a:srgbClr val="000000"/>
                </a:solidFill>
              </a:rPr>
              <a:t> </a:t>
            </a:r>
            <a:r>
              <a:rPr lang="de-DE" dirty="0" err="1">
                <a:solidFill>
                  <a:srgbClr val="000000"/>
                </a:solidFill>
              </a:rPr>
              <a:t>industries</a:t>
            </a:r>
            <a:r>
              <a:rPr lang="de-DE" dirty="0">
                <a:solidFill>
                  <a:srgbClr val="000000"/>
                </a:solidFill>
              </a:rPr>
              <a:t> </a:t>
            </a:r>
            <a:r>
              <a:rPr lang="de-DE" dirty="0" err="1">
                <a:solidFill>
                  <a:srgbClr val="000000"/>
                </a:solidFill>
              </a:rPr>
              <a:t>have</a:t>
            </a:r>
            <a:r>
              <a:rPr lang="de-DE" dirty="0">
                <a:solidFill>
                  <a:srgbClr val="000000"/>
                </a:solidFill>
              </a:rPr>
              <a:t> 24/7 </a:t>
            </a:r>
            <a:r>
              <a:rPr lang="de-DE" dirty="0" err="1">
                <a:solidFill>
                  <a:srgbClr val="000000"/>
                </a:solidFill>
              </a:rPr>
              <a:t>worktime</a:t>
            </a:r>
            <a:r>
              <a:rPr lang="de-DE" dirty="0">
                <a:solidFill>
                  <a:srgbClr val="000000"/>
                </a:solidFill>
              </a:rPr>
              <a:t> </a:t>
            </a:r>
            <a:r>
              <a:rPr lang="de-DE" dirty="0" err="1">
                <a:solidFill>
                  <a:srgbClr val="000000"/>
                </a:solidFill>
              </a:rPr>
              <a:t>and</a:t>
            </a:r>
            <a:r>
              <a:rPr lang="de-DE" dirty="0">
                <a:solidFill>
                  <a:srgbClr val="000000"/>
                </a:solidFill>
              </a:rPr>
              <a:t> </a:t>
            </a:r>
            <a:r>
              <a:rPr lang="de-DE" dirty="0" err="1">
                <a:solidFill>
                  <a:srgbClr val="000000"/>
                </a:solidFill>
              </a:rPr>
              <a:t>need</a:t>
            </a:r>
            <a:r>
              <a:rPr lang="de-DE" dirty="0">
                <a:solidFill>
                  <a:srgbClr val="000000"/>
                </a:solidFill>
              </a:rPr>
              <a:t> </a:t>
            </a:r>
            <a:r>
              <a:rPr lang="de-DE" dirty="0" err="1">
                <a:solidFill>
                  <a:srgbClr val="000000"/>
                </a:solidFill>
              </a:rPr>
              <a:t>secure</a:t>
            </a:r>
            <a:r>
              <a:rPr lang="de-DE" dirty="0">
                <a:solidFill>
                  <a:srgbClr val="000000"/>
                </a:solidFill>
              </a:rPr>
              <a:t> </a:t>
            </a:r>
            <a:r>
              <a:rPr lang="de-DE" dirty="0" err="1">
                <a:solidFill>
                  <a:srgbClr val="000000"/>
                </a:solidFill>
              </a:rPr>
              <a:t>energy</a:t>
            </a:r>
            <a:r>
              <a:rPr lang="de-DE" dirty="0">
                <a:solidFill>
                  <a:srgbClr val="000000"/>
                </a:solidFill>
              </a:rPr>
              <a:t> </a:t>
            </a:r>
            <a:r>
              <a:rPr lang="de-DE" dirty="0" err="1">
                <a:solidFill>
                  <a:srgbClr val="000000"/>
                </a:solidFill>
              </a:rPr>
              <a:t>delivery</a:t>
            </a:r>
            <a:r>
              <a:rPr lang="de-DE" dirty="0">
                <a:solidFill>
                  <a:srgbClr val="000000"/>
                </a:solidFill>
              </a:rPr>
              <a:t>.</a:t>
            </a:r>
          </a:p>
        </p:txBody>
      </p:sp>
      <p:sp>
        <p:nvSpPr>
          <p:cNvPr id="6" name="Textfeld 5"/>
          <p:cNvSpPr txBox="1"/>
          <p:nvPr/>
        </p:nvSpPr>
        <p:spPr>
          <a:xfrm>
            <a:off x="827584" y="2987660"/>
            <a:ext cx="7992888" cy="1200329"/>
          </a:xfrm>
          <a:prstGeom prst="rect">
            <a:avLst/>
          </a:prstGeom>
          <a:solidFill>
            <a:schemeClr val="bg1">
              <a:lumMod val="95000"/>
            </a:schemeClr>
          </a:solidFill>
        </p:spPr>
        <p:txBody>
          <a:bodyPr wrap="square" rtlCol="0">
            <a:spAutoFit/>
          </a:bodyPr>
          <a:lstStyle/>
          <a:p>
            <a:r>
              <a:rPr lang="de-DE" dirty="0">
                <a:solidFill>
                  <a:srgbClr val="000000"/>
                </a:solidFill>
              </a:rPr>
              <a:t>In </a:t>
            </a:r>
            <a:r>
              <a:rPr lang="de-DE" dirty="0" err="1">
                <a:solidFill>
                  <a:srgbClr val="000000"/>
                </a:solidFill>
              </a:rPr>
              <a:t>particular</a:t>
            </a:r>
            <a:r>
              <a:rPr lang="de-DE" dirty="0">
                <a:solidFill>
                  <a:srgbClr val="000000"/>
                </a:solidFill>
              </a:rPr>
              <a:t> </a:t>
            </a:r>
            <a:r>
              <a:rPr lang="de-DE" dirty="0" err="1">
                <a:solidFill>
                  <a:srgbClr val="000000"/>
                </a:solidFill>
              </a:rPr>
              <a:t>the</a:t>
            </a:r>
            <a:r>
              <a:rPr lang="de-DE" dirty="0">
                <a:solidFill>
                  <a:srgbClr val="000000"/>
                </a:solidFill>
              </a:rPr>
              <a:t> </a:t>
            </a:r>
            <a:r>
              <a:rPr lang="de-DE" dirty="0" err="1">
                <a:solidFill>
                  <a:srgbClr val="000000"/>
                </a:solidFill>
              </a:rPr>
              <a:t>energy</a:t>
            </a:r>
            <a:r>
              <a:rPr lang="de-DE" dirty="0">
                <a:solidFill>
                  <a:srgbClr val="000000"/>
                </a:solidFill>
              </a:rPr>
              <a:t> intensive </a:t>
            </a:r>
            <a:r>
              <a:rPr lang="de-DE" dirty="0" err="1">
                <a:solidFill>
                  <a:srgbClr val="000000"/>
                </a:solidFill>
              </a:rPr>
              <a:t>industries</a:t>
            </a:r>
            <a:r>
              <a:rPr lang="de-DE" dirty="0">
                <a:solidFill>
                  <a:srgbClr val="000000"/>
                </a:solidFill>
              </a:rPr>
              <a:t> </a:t>
            </a:r>
            <a:r>
              <a:rPr lang="de-DE" dirty="0" err="1">
                <a:solidFill>
                  <a:srgbClr val="000000"/>
                </a:solidFill>
              </a:rPr>
              <a:t>settle</a:t>
            </a:r>
            <a:r>
              <a:rPr lang="de-DE" dirty="0">
                <a:solidFill>
                  <a:srgbClr val="000000"/>
                </a:solidFill>
              </a:rPr>
              <a:t> at </a:t>
            </a:r>
            <a:r>
              <a:rPr lang="de-DE" dirty="0" err="1">
                <a:solidFill>
                  <a:srgbClr val="000000"/>
                </a:solidFill>
              </a:rPr>
              <a:t>places</a:t>
            </a:r>
            <a:r>
              <a:rPr lang="de-DE" dirty="0">
                <a:solidFill>
                  <a:srgbClr val="000000"/>
                </a:solidFill>
              </a:rPr>
              <a:t> </a:t>
            </a:r>
            <a:r>
              <a:rPr lang="de-DE" dirty="0" err="1">
                <a:solidFill>
                  <a:srgbClr val="000000"/>
                </a:solidFill>
              </a:rPr>
              <a:t>with</a:t>
            </a:r>
            <a:r>
              <a:rPr lang="de-DE" dirty="0">
                <a:solidFill>
                  <a:srgbClr val="000000"/>
                </a:solidFill>
              </a:rPr>
              <a:t> </a:t>
            </a:r>
            <a:r>
              <a:rPr lang="de-DE" dirty="0" err="1">
                <a:solidFill>
                  <a:srgbClr val="000000"/>
                </a:solidFill>
              </a:rPr>
              <a:t>low</a:t>
            </a:r>
            <a:r>
              <a:rPr lang="de-DE" dirty="0">
                <a:solidFill>
                  <a:srgbClr val="000000"/>
                </a:solidFill>
              </a:rPr>
              <a:t> </a:t>
            </a:r>
            <a:r>
              <a:rPr lang="de-DE" dirty="0" err="1">
                <a:solidFill>
                  <a:srgbClr val="000000"/>
                </a:solidFill>
              </a:rPr>
              <a:t>energy</a:t>
            </a:r>
            <a:r>
              <a:rPr lang="de-DE" dirty="0">
                <a:solidFill>
                  <a:srgbClr val="000000"/>
                </a:solidFill>
              </a:rPr>
              <a:t> </a:t>
            </a:r>
            <a:r>
              <a:rPr lang="de-DE" dirty="0" err="1">
                <a:solidFill>
                  <a:srgbClr val="000000"/>
                </a:solidFill>
              </a:rPr>
              <a:t>prices</a:t>
            </a:r>
            <a:r>
              <a:rPr lang="de-DE" dirty="0">
                <a:solidFill>
                  <a:srgbClr val="000000"/>
                </a:solidFill>
              </a:rPr>
              <a:t> </a:t>
            </a:r>
            <a:r>
              <a:rPr lang="de-DE" dirty="0" err="1">
                <a:solidFill>
                  <a:srgbClr val="000000"/>
                </a:solidFill>
              </a:rPr>
              <a:t>which</a:t>
            </a:r>
            <a:r>
              <a:rPr lang="de-DE" dirty="0">
                <a:solidFill>
                  <a:srgbClr val="000000"/>
                </a:solidFill>
              </a:rPr>
              <a:t> </a:t>
            </a:r>
            <a:r>
              <a:rPr lang="de-DE" dirty="0" err="1">
                <a:solidFill>
                  <a:srgbClr val="000000"/>
                </a:solidFill>
              </a:rPr>
              <a:t>today</a:t>
            </a:r>
            <a:r>
              <a:rPr lang="de-DE" dirty="0">
                <a:solidFill>
                  <a:srgbClr val="000000"/>
                </a:solidFill>
              </a:rPr>
              <a:t> </a:t>
            </a:r>
            <a:r>
              <a:rPr lang="de-DE" dirty="0" err="1">
                <a:solidFill>
                  <a:srgbClr val="000000"/>
                </a:solidFill>
              </a:rPr>
              <a:t>is</a:t>
            </a:r>
            <a:r>
              <a:rPr lang="de-DE" dirty="0">
                <a:solidFill>
                  <a:srgbClr val="000000"/>
                </a:solidFill>
              </a:rPr>
              <a:t> in countries </a:t>
            </a:r>
            <a:r>
              <a:rPr lang="de-DE" dirty="0" err="1">
                <a:solidFill>
                  <a:srgbClr val="000000"/>
                </a:solidFill>
              </a:rPr>
              <a:t>with</a:t>
            </a:r>
            <a:r>
              <a:rPr lang="de-DE" dirty="0">
                <a:solidFill>
                  <a:srgbClr val="000000"/>
                </a:solidFill>
              </a:rPr>
              <a:t> </a:t>
            </a:r>
            <a:r>
              <a:rPr lang="de-DE" dirty="0" err="1">
                <a:solidFill>
                  <a:srgbClr val="000000"/>
                </a:solidFill>
              </a:rPr>
              <a:t>cheap</a:t>
            </a:r>
            <a:r>
              <a:rPr lang="de-DE" dirty="0">
                <a:solidFill>
                  <a:srgbClr val="000000"/>
                </a:solidFill>
              </a:rPr>
              <a:t> </a:t>
            </a:r>
            <a:r>
              <a:rPr lang="de-DE" dirty="0" err="1">
                <a:solidFill>
                  <a:srgbClr val="000000"/>
                </a:solidFill>
              </a:rPr>
              <a:t>hydro</a:t>
            </a:r>
            <a:r>
              <a:rPr lang="de-DE" dirty="0">
                <a:solidFill>
                  <a:srgbClr val="000000"/>
                </a:solidFill>
              </a:rPr>
              <a:t> power (</a:t>
            </a:r>
            <a:r>
              <a:rPr lang="de-DE" dirty="0" err="1">
                <a:solidFill>
                  <a:srgbClr val="000000"/>
                </a:solidFill>
              </a:rPr>
              <a:t>metallurgical</a:t>
            </a:r>
            <a:r>
              <a:rPr lang="de-DE" dirty="0">
                <a:solidFill>
                  <a:srgbClr val="000000"/>
                </a:solidFill>
              </a:rPr>
              <a:t> </a:t>
            </a:r>
            <a:r>
              <a:rPr lang="de-DE" dirty="0" err="1">
                <a:solidFill>
                  <a:srgbClr val="000000"/>
                </a:solidFill>
              </a:rPr>
              <a:t>silicon</a:t>
            </a:r>
            <a:r>
              <a:rPr lang="de-DE" dirty="0">
                <a:solidFill>
                  <a:srgbClr val="000000"/>
                </a:solidFill>
              </a:rPr>
              <a:t> in </a:t>
            </a:r>
            <a:r>
              <a:rPr lang="de-DE" dirty="0" err="1">
                <a:solidFill>
                  <a:srgbClr val="000000"/>
                </a:solidFill>
              </a:rPr>
              <a:t>Norway</a:t>
            </a:r>
            <a:r>
              <a:rPr lang="de-DE" dirty="0">
                <a:solidFill>
                  <a:srgbClr val="000000"/>
                </a:solidFill>
              </a:rPr>
              <a:t>, </a:t>
            </a:r>
            <a:r>
              <a:rPr lang="de-DE" dirty="0" err="1">
                <a:solidFill>
                  <a:srgbClr val="000000"/>
                </a:solidFill>
              </a:rPr>
              <a:t>purification</a:t>
            </a:r>
            <a:r>
              <a:rPr lang="de-DE" dirty="0">
                <a:solidFill>
                  <a:srgbClr val="000000"/>
                </a:solidFill>
              </a:rPr>
              <a:t> </a:t>
            </a:r>
            <a:r>
              <a:rPr lang="de-DE" dirty="0" err="1">
                <a:solidFill>
                  <a:srgbClr val="000000"/>
                </a:solidFill>
              </a:rPr>
              <a:t>of</a:t>
            </a:r>
            <a:r>
              <a:rPr lang="de-DE" dirty="0">
                <a:solidFill>
                  <a:srgbClr val="000000"/>
                </a:solidFill>
              </a:rPr>
              <a:t> </a:t>
            </a:r>
            <a:r>
              <a:rPr lang="de-DE" dirty="0" err="1">
                <a:solidFill>
                  <a:srgbClr val="000000"/>
                </a:solidFill>
              </a:rPr>
              <a:t>silicon</a:t>
            </a:r>
            <a:r>
              <a:rPr lang="de-DE" dirty="0">
                <a:solidFill>
                  <a:srgbClr val="000000"/>
                </a:solidFill>
              </a:rPr>
              <a:t> </a:t>
            </a:r>
            <a:r>
              <a:rPr lang="de-DE" dirty="0" err="1">
                <a:solidFill>
                  <a:srgbClr val="000000"/>
                </a:solidFill>
              </a:rPr>
              <a:t>and</a:t>
            </a:r>
            <a:r>
              <a:rPr lang="de-DE" dirty="0">
                <a:solidFill>
                  <a:srgbClr val="000000"/>
                </a:solidFill>
              </a:rPr>
              <a:t> </a:t>
            </a:r>
            <a:r>
              <a:rPr lang="de-DE" dirty="0" err="1">
                <a:solidFill>
                  <a:srgbClr val="000000"/>
                </a:solidFill>
              </a:rPr>
              <a:t>Aluminum</a:t>
            </a:r>
            <a:r>
              <a:rPr lang="de-DE" dirty="0">
                <a:solidFill>
                  <a:srgbClr val="000000"/>
                </a:solidFill>
              </a:rPr>
              <a:t> </a:t>
            </a:r>
            <a:r>
              <a:rPr lang="de-DE" dirty="0" err="1">
                <a:solidFill>
                  <a:srgbClr val="000000"/>
                </a:solidFill>
              </a:rPr>
              <a:t>from</a:t>
            </a:r>
            <a:r>
              <a:rPr lang="de-DE" dirty="0">
                <a:solidFill>
                  <a:srgbClr val="000000"/>
                </a:solidFill>
              </a:rPr>
              <a:t> </a:t>
            </a:r>
            <a:r>
              <a:rPr lang="de-DE" dirty="0" err="1">
                <a:solidFill>
                  <a:srgbClr val="000000"/>
                </a:solidFill>
              </a:rPr>
              <a:t>bauxit</a:t>
            </a:r>
            <a:endParaRPr lang="de-DE" dirty="0">
              <a:solidFill>
                <a:srgbClr val="000000"/>
              </a:solidFill>
            </a:endParaRPr>
          </a:p>
          <a:p>
            <a:r>
              <a:rPr lang="de-DE" dirty="0">
                <a:solidFill>
                  <a:srgbClr val="000000"/>
                </a:solidFill>
              </a:rPr>
              <a:t> in </a:t>
            </a:r>
            <a:r>
              <a:rPr lang="de-DE" dirty="0" err="1">
                <a:solidFill>
                  <a:srgbClr val="000000"/>
                </a:solidFill>
              </a:rPr>
              <a:t>Iceland</a:t>
            </a:r>
            <a:r>
              <a:rPr lang="de-DE" dirty="0">
                <a:solidFill>
                  <a:srgbClr val="000000"/>
                </a:solidFill>
              </a:rPr>
              <a:t>).</a:t>
            </a:r>
          </a:p>
        </p:txBody>
      </p:sp>
      <p:sp>
        <p:nvSpPr>
          <p:cNvPr id="7" name="Textfeld 6"/>
          <p:cNvSpPr txBox="1"/>
          <p:nvPr/>
        </p:nvSpPr>
        <p:spPr>
          <a:xfrm>
            <a:off x="827584" y="4316903"/>
            <a:ext cx="7992888" cy="923330"/>
          </a:xfrm>
          <a:prstGeom prst="rect">
            <a:avLst/>
          </a:prstGeom>
          <a:solidFill>
            <a:schemeClr val="bg1">
              <a:lumMod val="95000"/>
            </a:schemeClr>
          </a:solidFill>
        </p:spPr>
        <p:txBody>
          <a:bodyPr wrap="square" rtlCol="0">
            <a:spAutoFit/>
          </a:bodyPr>
          <a:lstStyle/>
          <a:p>
            <a:r>
              <a:rPr lang="de-DE" dirty="0">
                <a:solidFill>
                  <a:srgbClr val="000000"/>
                </a:solidFill>
              </a:rPr>
              <a:t>The </a:t>
            </a:r>
            <a:r>
              <a:rPr lang="de-DE" dirty="0" err="1">
                <a:solidFill>
                  <a:srgbClr val="000000"/>
                </a:solidFill>
              </a:rPr>
              <a:t>future</a:t>
            </a:r>
            <a:r>
              <a:rPr lang="de-DE" dirty="0">
                <a:solidFill>
                  <a:srgbClr val="000000"/>
                </a:solidFill>
              </a:rPr>
              <a:t> </a:t>
            </a:r>
            <a:r>
              <a:rPr lang="de-DE" dirty="0" err="1">
                <a:solidFill>
                  <a:srgbClr val="000000"/>
                </a:solidFill>
              </a:rPr>
              <a:t>offers</a:t>
            </a:r>
            <a:r>
              <a:rPr lang="de-DE" dirty="0">
                <a:solidFill>
                  <a:srgbClr val="000000"/>
                </a:solidFill>
              </a:rPr>
              <a:t> </a:t>
            </a:r>
            <a:r>
              <a:rPr lang="de-DE" dirty="0" err="1">
                <a:solidFill>
                  <a:srgbClr val="000000"/>
                </a:solidFill>
              </a:rPr>
              <a:t>many</a:t>
            </a:r>
            <a:r>
              <a:rPr lang="de-DE" dirty="0">
                <a:solidFill>
                  <a:srgbClr val="000000"/>
                </a:solidFill>
              </a:rPr>
              <a:t> </a:t>
            </a:r>
            <a:r>
              <a:rPr lang="de-DE" dirty="0" err="1">
                <a:solidFill>
                  <a:srgbClr val="000000"/>
                </a:solidFill>
              </a:rPr>
              <a:t>more</a:t>
            </a:r>
            <a:r>
              <a:rPr lang="de-DE" dirty="0">
                <a:solidFill>
                  <a:srgbClr val="000000"/>
                </a:solidFill>
              </a:rPr>
              <a:t> </a:t>
            </a:r>
            <a:r>
              <a:rPr lang="de-DE" dirty="0" err="1">
                <a:solidFill>
                  <a:srgbClr val="000000"/>
                </a:solidFill>
              </a:rPr>
              <a:t>opportunities</a:t>
            </a:r>
            <a:r>
              <a:rPr lang="de-DE" dirty="0">
                <a:solidFill>
                  <a:srgbClr val="000000"/>
                </a:solidFill>
              </a:rPr>
              <a:t>: all </a:t>
            </a:r>
            <a:r>
              <a:rPr lang="de-DE" dirty="0" err="1">
                <a:solidFill>
                  <a:srgbClr val="000000"/>
                </a:solidFill>
              </a:rPr>
              <a:t>places</a:t>
            </a:r>
            <a:r>
              <a:rPr lang="de-DE" dirty="0">
                <a:solidFill>
                  <a:srgbClr val="000000"/>
                </a:solidFill>
              </a:rPr>
              <a:t> </a:t>
            </a:r>
            <a:r>
              <a:rPr lang="de-DE" dirty="0" err="1">
                <a:solidFill>
                  <a:srgbClr val="000000"/>
                </a:solidFill>
              </a:rPr>
              <a:t>with</a:t>
            </a:r>
            <a:r>
              <a:rPr lang="de-DE" dirty="0">
                <a:solidFill>
                  <a:srgbClr val="000000"/>
                </a:solidFill>
              </a:rPr>
              <a:t> </a:t>
            </a:r>
            <a:r>
              <a:rPr lang="de-DE" dirty="0" err="1">
                <a:solidFill>
                  <a:srgbClr val="000000"/>
                </a:solidFill>
              </a:rPr>
              <a:t>good</a:t>
            </a:r>
            <a:r>
              <a:rPr lang="de-DE" dirty="0">
                <a:solidFill>
                  <a:srgbClr val="000000"/>
                </a:solidFill>
              </a:rPr>
              <a:t> wind (</a:t>
            </a:r>
            <a:r>
              <a:rPr lang="de-DE" dirty="0" err="1">
                <a:solidFill>
                  <a:srgbClr val="000000"/>
                </a:solidFill>
              </a:rPr>
              <a:t>coastal</a:t>
            </a:r>
            <a:r>
              <a:rPr lang="de-DE" dirty="0">
                <a:solidFill>
                  <a:srgbClr val="000000"/>
                </a:solidFill>
              </a:rPr>
              <a:t> </a:t>
            </a:r>
            <a:r>
              <a:rPr lang="de-DE" dirty="0" err="1">
                <a:solidFill>
                  <a:srgbClr val="000000"/>
                </a:solidFill>
              </a:rPr>
              <a:t>regions</a:t>
            </a:r>
            <a:r>
              <a:rPr lang="de-DE" dirty="0">
                <a:solidFill>
                  <a:srgbClr val="000000"/>
                </a:solidFill>
              </a:rPr>
              <a:t> </a:t>
            </a:r>
            <a:r>
              <a:rPr lang="de-DE" dirty="0" err="1">
                <a:solidFill>
                  <a:srgbClr val="000000"/>
                </a:solidFill>
              </a:rPr>
              <a:t>or</a:t>
            </a:r>
            <a:r>
              <a:rPr lang="de-DE" dirty="0">
                <a:solidFill>
                  <a:srgbClr val="000000"/>
                </a:solidFill>
              </a:rPr>
              <a:t> off-</a:t>
            </a:r>
            <a:r>
              <a:rPr lang="de-DE" dirty="0" err="1">
                <a:solidFill>
                  <a:srgbClr val="000000"/>
                </a:solidFill>
              </a:rPr>
              <a:t>shore</a:t>
            </a:r>
            <a:r>
              <a:rPr lang="de-DE" dirty="0">
                <a:solidFill>
                  <a:srgbClr val="000000"/>
                </a:solidFill>
              </a:rPr>
              <a:t> </a:t>
            </a:r>
            <a:r>
              <a:rPr lang="de-DE" dirty="0" err="1">
                <a:solidFill>
                  <a:srgbClr val="000000"/>
                </a:solidFill>
              </a:rPr>
              <a:t>plants</a:t>
            </a:r>
            <a:r>
              <a:rPr lang="de-DE" dirty="0">
                <a:solidFill>
                  <a:srgbClr val="000000"/>
                </a:solidFill>
              </a:rPr>
              <a:t>) </a:t>
            </a:r>
            <a:r>
              <a:rPr lang="de-DE" dirty="0" err="1">
                <a:solidFill>
                  <a:srgbClr val="000000"/>
                </a:solidFill>
              </a:rPr>
              <a:t>and</a:t>
            </a:r>
            <a:r>
              <a:rPr lang="de-DE" dirty="0">
                <a:solidFill>
                  <a:srgbClr val="000000"/>
                </a:solidFill>
              </a:rPr>
              <a:t> high solar </a:t>
            </a:r>
            <a:r>
              <a:rPr lang="de-DE" dirty="0" err="1">
                <a:solidFill>
                  <a:srgbClr val="000000"/>
                </a:solidFill>
              </a:rPr>
              <a:t>radiation</a:t>
            </a:r>
            <a:r>
              <a:rPr lang="de-DE" dirty="0">
                <a:solidFill>
                  <a:srgbClr val="000000"/>
                </a:solidFill>
              </a:rPr>
              <a:t> </a:t>
            </a:r>
            <a:r>
              <a:rPr lang="de-DE" dirty="0" err="1">
                <a:solidFill>
                  <a:srgbClr val="000000"/>
                </a:solidFill>
              </a:rPr>
              <a:t>for</a:t>
            </a:r>
            <a:r>
              <a:rPr lang="de-DE" dirty="0">
                <a:solidFill>
                  <a:srgbClr val="000000"/>
                </a:solidFill>
              </a:rPr>
              <a:t> PV </a:t>
            </a:r>
            <a:r>
              <a:rPr lang="de-DE" dirty="0" err="1">
                <a:solidFill>
                  <a:srgbClr val="000000"/>
                </a:solidFill>
              </a:rPr>
              <a:t>and</a:t>
            </a:r>
            <a:r>
              <a:rPr lang="de-DE" dirty="0">
                <a:solidFill>
                  <a:srgbClr val="000000"/>
                </a:solidFill>
              </a:rPr>
              <a:t>/</a:t>
            </a:r>
            <a:r>
              <a:rPr lang="de-DE" dirty="0" err="1">
                <a:solidFill>
                  <a:srgbClr val="000000"/>
                </a:solidFill>
              </a:rPr>
              <a:t>or</a:t>
            </a:r>
            <a:r>
              <a:rPr lang="de-DE" dirty="0">
                <a:solidFill>
                  <a:srgbClr val="000000"/>
                </a:solidFill>
              </a:rPr>
              <a:t> CSP </a:t>
            </a:r>
            <a:r>
              <a:rPr lang="de-DE" dirty="0" err="1">
                <a:solidFill>
                  <a:srgbClr val="000000"/>
                </a:solidFill>
              </a:rPr>
              <a:t>are</a:t>
            </a:r>
            <a:r>
              <a:rPr lang="de-DE" dirty="0">
                <a:solidFill>
                  <a:srgbClr val="000000"/>
                </a:solidFill>
              </a:rPr>
              <a:t> </a:t>
            </a:r>
            <a:r>
              <a:rPr lang="de-DE" dirty="0" err="1">
                <a:solidFill>
                  <a:srgbClr val="000000"/>
                </a:solidFill>
              </a:rPr>
              <a:t>prone</a:t>
            </a:r>
            <a:r>
              <a:rPr lang="de-DE" dirty="0">
                <a:solidFill>
                  <a:srgbClr val="000000"/>
                </a:solidFill>
              </a:rPr>
              <a:t> </a:t>
            </a:r>
            <a:r>
              <a:rPr lang="de-DE" dirty="0" err="1">
                <a:solidFill>
                  <a:srgbClr val="000000"/>
                </a:solidFill>
              </a:rPr>
              <a:t>for</a:t>
            </a:r>
            <a:r>
              <a:rPr lang="de-DE" dirty="0">
                <a:solidFill>
                  <a:srgbClr val="000000"/>
                </a:solidFill>
              </a:rPr>
              <a:t> </a:t>
            </a:r>
            <a:r>
              <a:rPr lang="de-DE" dirty="0" err="1">
                <a:solidFill>
                  <a:srgbClr val="000000"/>
                </a:solidFill>
              </a:rPr>
              <a:t>these</a:t>
            </a:r>
            <a:r>
              <a:rPr lang="de-DE" dirty="0">
                <a:solidFill>
                  <a:srgbClr val="000000"/>
                </a:solidFill>
              </a:rPr>
              <a:t> </a:t>
            </a:r>
            <a:r>
              <a:rPr lang="de-DE" dirty="0" err="1">
                <a:solidFill>
                  <a:srgbClr val="000000"/>
                </a:solidFill>
              </a:rPr>
              <a:t>industries</a:t>
            </a:r>
            <a:r>
              <a:rPr lang="de-DE" dirty="0">
                <a:solidFill>
                  <a:srgbClr val="000000"/>
                </a:solidFill>
              </a:rPr>
              <a:t>. </a:t>
            </a:r>
          </a:p>
        </p:txBody>
      </p:sp>
      <p:sp>
        <p:nvSpPr>
          <p:cNvPr id="8" name="Textfeld 7"/>
          <p:cNvSpPr txBox="1"/>
          <p:nvPr/>
        </p:nvSpPr>
        <p:spPr>
          <a:xfrm>
            <a:off x="827584" y="5385990"/>
            <a:ext cx="7992888" cy="923330"/>
          </a:xfrm>
          <a:prstGeom prst="rect">
            <a:avLst/>
          </a:prstGeom>
          <a:solidFill>
            <a:schemeClr val="bg1">
              <a:lumMod val="95000"/>
            </a:schemeClr>
          </a:solidFill>
        </p:spPr>
        <p:txBody>
          <a:bodyPr wrap="square" rtlCol="0">
            <a:spAutoFit/>
          </a:bodyPr>
          <a:lstStyle/>
          <a:p>
            <a:r>
              <a:rPr lang="de-DE" dirty="0">
                <a:solidFill>
                  <a:srgbClr val="000000"/>
                </a:solidFill>
              </a:rPr>
              <a:t>Today a </a:t>
            </a:r>
            <a:r>
              <a:rPr lang="de-DE" dirty="0" err="1">
                <a:solidFill>
                  <a:srgbClr val="000000"/>
                </a:solidFill>
              </a:rPr>
              <a:t>combination</a:t>
            </a:r>
            <a:r>
              <a:rPr lang="de-DE" dirty="0">
                <a:solidFill>
                  <a:srgbClr val="000000"/>
                </a:solidFill>
              </a:rPr>
              <a:t> </a:t>
            </a:r>
            <a:r>
              <a:rPr lang="de-DE" dirty="0" err="1">
                <a:solidFill>
                  <a:srgbClr val="000000"/>
                </a:solidFill>
              </a:rPr>
              <a:t>of</a:t>
            </a:r>
            <a:r>
              <a:rPr lang="de-DE" dirty="0">
                <a:solidFill>
                  <a:srgbClr val="000000"/>
                </a:solidFill>
              </a:rPr>
              <a:t> PV (</a:t>
            </a:r>
            <a:r>
              <a:rPr lang="de-DE" dirty="0" err="1">
                <a:solidFill>
                  <a:srgbClr val="000000"/>
                </a:solidFill>
              </a:rPr>
              <a:t>daily</a:t>
            </a:r>
            <a:r>
              <a:rPr lang="de-DE" dirty="0">
                <a:solidFill>
                  <a:srgbClr val="000000"/>
                </a:solidFill>
              </a:rPr>
              <a:t> </a:t>
            </a:r>
            <a:r>
              <a:rPr lang="de-DE" dirty="0" err="1">
                <a:solidFill>
                  <a:srgbClr val="000000"/>
                </a:solidFill>
              </a:rPr>
              <a:t>load</a:t>
            </a:r>
            <a:r>
              <a:rPr lang="de-DE" dirty="0">
                <a:solidFill>
                  <a:srgbClr val="000000"/>
                </a:solidFill>
              </a:rPr>
              <a:t>) </a:t>
            </a:r>
            <a:r>
              <a:rPr lang="de-DE" dirty="0" err="1">
                <a:solidFill>
                  <a:srgbClr val="000000"/>
                </a:solidFill>
              </a:rPr>
              <a:t>and</a:t>
            </a:r>
            <a:r>
              <a:rPr lang="de-DE" dirty="0">
                <a:solidFill>
                  <a:srgbClr val="000000"/>
                </a:solidFill>
              </a:rPr>
              <a:t> CSP (</a:t>
            </a:r>
            <a:r>
              <a:rPr lang="de-DE" dirty="0" err="1">
                <a:solidFill>
                  <a:srgbClr val="000000"/>
                </a:solidFill>
              </a:rPr>
              <a:t>with</a:t>
            </a:r>
            <a:r>
              <a:rPr lang="de-DE" dirty="0">
                <a:solidFill>
                  <a:srgbClr val="000000"/>
                </a:solidFill>
              </a:rPr>
              <a:t> </a:t>
            </a:r>
            <a:r>
              <a:rPr lang="de-DE" dirty="0" err="1">
                <a:solidFill>
                  <a:srgbClr val="000000"/>
                </a:solidFill>
              </a:rPr>
              <a:t>heat</a:t>
            </a:r>
            <a:r>
              <a:rPr lang="de-DE" dirty="0">
                <a:solidFill>
                  <a:srgbClr val="000000"/>
                </a:solidFill>
              </a:rPr>
              <a:t> </a:t>
            </a:r>
            <a:r>
              <a:rPr lang="de-DE" dirty="0" err="1">
                <a:solidFill>
                  <a:srgbClr val="000000"/>
                </a:solidFill>
              </a:rPr>
              <a:t>strorage</a:t>
            </a:r>
            <a:r>
              <a:rPr lang="de-DE" dirty="0">
                <a:solidFill>
                  <a:srgbClr val="000000"/>
                </a:solidFill>
              </a:rPr>
              <a:t> </a:t>
            </a:r>
            <a:r>
              <a:rPr lang="de-DE" dirty="0" err="1">
                <a:solidFill>
                  <a:srgbClr val="000000"/>
                </a:solidFill>
              </a:rPr>
              <a:t>for</a:t>
            </a:r>
            <a:r>
              <a:rPr lang="de-DE" dirty="0">
                <a:solidFill>
                  <a:srgbClr val="000000"/>
                </a:solidFill>
              </a:rPr>
              <a:t> </a:t>
            </a:r>
            <a:r>
              <a:rPr lang="de-DE" dirty="0" err="1">
                <a:solidFill>
                  <a:srgbClr val="000000"/>
                </a:solidFill>
              </a:rPr>
              <a:t>night</a:t>
            </a:r>
            <a:r>
              <a:rPr lang="de-DE" dirty="0">
                <a:solidFill>
                  <a:srgbClr val="000000"/>
                </a:solidFill>
              </a:rPr>
              <a:t> </a:t>
            </a:r>
            <a:r>
              <a:rPr lang="de-DE" dirty="0" err="1">
                <a:solidFill>
                  <a:srgbClr val="000000"/>
                </a:solidFill>
              </a:rPr>
              <a:t>load</a:t>
            </a:r>
            <a:r>
              <a:rPr lang="de-DE" dirty="0">
                <a:solidFill>
                  <a:srgbClr val="000000"/>
                </a:solidFill>
              </a:rPr>
              <a:t>) </a:t>
            </a:r>
            <a:r>
              <a:rPr lang="de-DE" dirty="0" err="1">
                <a:solidFill>
                  <a:srgbClr val="000000"/>
                </a:solidFill>
              </a:rPr>
              <a:t>could</a:t>
            </a:r>
            <a:r>
              <a:rPr lang="de-DE" dirty="0">
                <a:solidFill>
                  <a:srgbClr val="000000"/>
                </a:solidFill>
              </a:rPr>
              <a:t> </a:t>
            </a:r>
            <a:r>
              <a:rPr lang="de-DE" dirty="0" err="1">
                <a:solidFill>
                  <a:srgbClr val="000000"/>
                </a:solidFill>
              </a:rPr>
              <a:t>be</a:t>
            </a:r>
            <a:r>
              <a:rPr lang="de-DE" dirty="0">
                <a:solidFill>
                  <a:srgbClr val="000000"/>
                </a:solidFill>
              </a:rPr>
              <a:t> </a:t>
            </a:r>
            <a:r>
              <a:rPr lang="de-DE" dirty="0" err="1">
                <a:solidFill>
                  <a:srgbClr val="000000"/>
                </a:solidFill>
              </a:rPr>
              <a:t>the</a:t>
            </a:r>
            <a:r>
              <a:rPr lang="de-DE" dirty="0">
                <a:solidFill>
                  <a:srgbClr val="000000"/>
                </a:solidFill>
              </a:rPr>
              <a:t> </a:t>
            </a:r>
            <a:r>
              <a:rPr lang="de-DE" dirty="0" err="1">
                <a:solidFill>
                  <a:srgbClr val="000000"/>
                </a:solidFill>
              </a:rPr>
              <a:t>lowest</a:t>
            </a:r>
            <a:r>
              <a:rPr lang="de-DE" dirty="0">
                <a:solidFill>
                  <a:srgbClr val="000000"/>
                </a:solidFill>
              </a:rPr>
              <a:t> </a:t>
            </a:r>
            <a:r>
              <a:rPr lang="de-DE" dirty="0" err="1">
                <a:solidFill>
                  <a:srgbClr val="000000"/>
                </a:solidFill>
              </a:rPr>
              <a:t>cost</a:t>
            </a:r>
            <a:r>
              <a:rPr lang="de-DE" dirty="0">
                <a:solidFill>
                  <a:srgbClr val="000000"/>
                </a:solidFill>
              </a:rPr>
              <a:t> </a:t>
            </a:r>
            <a:r>
              <a:rPr lang="de-DE" dirty="0" err="1">
                <a:solidFill>
                  <a:srgbClr val="000000"/>
                </a:solidFill>
              </a:rPr>
              <a:t>for</a:t>
            </a:r>
            <a:r>
              <a:rPr lang="de-DE" dirty="0">
                <a:solidFill>
                  <a:srgbClr val="000000"/>
                </a:solidFill>
              </a:rPr>
              <a:t> 24/7 </a:t>
            </a:r>
            <a:r>
              <a:rPr lang="de-DE" dirty="0" err="1">
                <a:solidFill>
                  <a:srgbClr val="000000"/>
                </a:solidFill>
              </a:rPr>
              <a:t>electricity</a:t>
            </a:r>
            <a:r>
              <a:rPr lang="de-DE" dirty="0">
                <a:solidFill>
                  <a:srgbClr val="000000"/>
                </a:solidFill>
              </a:rPr>
              <a:t> </a:t>
            </a:r>
            <a:r>
              <a:rPr lang="de-DE" dirty="0" err="1">
                <a:solidFill>
                  <a:srgbClr val="000000"/>
                </a:solidFill>
              </a:rPr>
              <a:t>delivery</a:t>
            </a:r>
            <a:r>
              <a:rPr lang="de-DE" dirty="0">
                <a:solidFill>
                  <a:srgbClr val="000000"/>
                </a:solidFill>
              </a:rPr>
              <a:t>. </a:t>
            </a:r>
            <a:r>
              <a:rPr lang="de-DE" dirty="0" err="1">
                <a:solidFill>
                  <a:srgbClr val="000000"/>
                </a:solidFill>
              </a:rPr>
              <a:t>Depending</a:t>
            </a:r>
            <a:r>
              <a:rPr lang="de-DE" dirty="0">
                <a:solidFill>
                  <a:srgbClr val="000000"/>
                </a:solidFill>
              </a:rPr>
              <a:t> on </a:t>
            </a:r>
            <a:r>
              <a:rPr lang="de-DE" dirty="0" err="1">
                <a:solidFill>
                  <a:srgbClr val="000000"/>
                </a:solidFill>
              </a:rPr>
              <a:t>battery</a:t>
            </a:r>
            <a:r>
              <a:rPr lang="de-DE" dirty="0">
                <a:solidFill>
                  <a:srgbClr val="000000"/>
                </a:solidFill>
              </a:rPr>
              <a:t> </a:t>
            </a:r>
            <a:r>
              <a:rPr lang="de-DE" dirty="0" err="1">
                <a:solidFill>
                  <a:srgbClr val="000000"/>
                </a:solidFill>
              </a:rPr>
              <a:t>price</a:t>
            </a:r>
            <a:r>
              <a:rPr lang="de-DE" dirty="0">
                <a:solidFill>
                  <a:srgbClr val="000000"/>
                </a:solidFill>
              </a:rPr>
              <a:t> </a:t>
            </a:r>
            <a:r>
              <a:rPr lang="de-DE" dirty="0" err="1">
                <a:solidFill>
                  <a:srgbClr val="000000"/>
                </a:solidFill>
              </a:rPr>
              <a:t>development</a:t>
            </a:r>
            <a:r>
              <a:rPr lang="de-DE" dirty="0">
                <a:solidFill>
                  <a:srgbClr val="000000"/>
                </a:solidFill>
              </a:rPr>
              <a:t> </a:t>
            </a:r>
            <a:r>
              <a:rPr lang="de-DE" dirty="0" err="1">
                <a:solidFill>
                  <a:srgbClr val="000000"/>
                </a:solidFill>
              </a:rPr>
              <a:t>this</a:t>
            </a:r>
            <a:r>
              <a:rPr lang="de-DE" dirty="0">
                <a:solidFill>
                  <a:srgbClr val="000000"/>
                </a:solidFill>
              </a:rPr>
              <a:t> </a:t>
            </a:r>
            <a:r>
              <a:rPr lang="de-DE" dirty="0" err="1">
                <a:solidFill>
                  <a:srgbClr val="000000"/>
                </a:solidFill>
              </a:rPr>
              <a:t>eventually</a:t>
            </a:r>
            <a:r>
              <a:rPr lang="de-DE" dirty="0">
                <a:solidFill>
                  <a:srgbClr val="000000"/>
                </a:solidFill>
              </a:rPr>
              <a:t> </a:t>
            </a:r>
            <a:r>
              <a:rPr lang="de-DE" dirty="0" err="1">
                <a:solidFill>
                  <a:srgbClr val="000000"/>
                </a:solidFill>
              </a:rPr>
              <a:t>may</a:t>
            </a:r>
            <a:r>
              <a:rPr lang="de-DE" dirty="0">
                <a:solidFill>
                  <a:srgbClr val="000000"/>
                </a:solidFill>
              </a:rPr>
              <a:t> </a:t>
            </a:r>
            <a:r>
              <a:rPr lang="de-DE" dirty="0" err="1">
                <a:solidFill>
                  <a:srgbClr val="000000"/>
                </a:solidFill>
              </a:rPr>
              <a:t>change</a:t>
            </a:r>
            <a:r>
              <a:rPr lang="de-DE" dirty="0">
                <a:solidFill>
                  <a:srgbClr val="000000"/>
                </a:solidFill>
              </a:rPr>
              <a:t> </a:t>
            </a:r>
            <a:r>
              <a:rPr lang="de-DE" dirty="0" err="1">
                <a:solidFill>
                  <a:srgbClr val="000000"/>
                </a:solidFill>
              </a:rPr>
              <a:t>to</a:t>
            </a:r>
            <a:r>
              <a:rPr lang="de-DE" dirty="0">
                <a:solidFill>
                  <a:srgbClr val="000000"/>
                </a:solidFill>
              </a:rPr>
              <a:t> PV + </a:t>
            </a:r>
            <a:r>
              <a:rPr lang="de-DE" dirty="0" err="1">
                <a:solidFill>
                  <a:srgbClr val="000000"/>
                </a:solidFill>
              </a:rPr>
              <a:t>battery</a:t>
            </a:r>
            <a:r>
              <a:rPr lang="de-DE" dirty="0">
                <a:solidFill>
                  <a:srgbClr val="000000"/>
                </a:solidFill>
              </a:rPr>
              <a:t>.</a:t>
            </a:r>
          </a:p>
        </p:txBody>
      </p:sp>
      <p:pic>
        <p:nvPicPr>
          <p:cNvPr id="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48303" t="62699" r="15000" b="35872"/>
          <a:stretch/>
        </p:blipFill>
        <p:spPr bwMode="auto">
          <a:xfrm>
            <a:off x="-12544" y="6452010"/>
            <a:ext cx="9156544" cy="100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ußzeilenplatzhalter 5"/>
          <p:cNvSpPr txBox="1">
            <a:spLocks/>
          </p:cNvSpPr>
          <p:nvPr/>
        </p:nvSpPr>
        <p:spPr>
          <a:xfrm>
            <a:off x="1907704" y="6520261"/>
            <a:ext cx="2952328"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solidFill>
                  <a:srgbClr val="FFFFFF">
                    <a:lumMod val="65000"/>
                  </a:srgbClr>
                </a:solidFill>
              </a:rPr>
              <a:t>Winfried Hoffmann_SEE_100% RE</a:t>
            </a:r>
            <a:endParaRPr lang="de-DE" sz="1200" dirty="0" smtClean="0">
              <a:solidFill>
                <a:srgbClr val="FFFFFF">
                  <a:lumMod val="65000"/>
                </a:srgbClr>
              </a:solidFill>
            </a:endParaRPr>
          </a:p>
        </p:txBody>
      </p:sp>
      <p:sp>
        <p:nvSpPr>
          <p:cNvPr id="11" name="Titel 1"/>
          <p:cNvSpPr>
            <a:spLocks noGrp="1"/>
          </p:cNvSpPr>
          <p:nvPr>
            <p:ph type="title"/>
          </p:nvPr>
        </p:nvSpPr>
        <p:spPr>
          <a:xfrm>
            <a:off x="683568" y="188640"/>
            <a:ext cx="6264696" cy="864096"/>
          </a:xfrm>
        </p:spPr>
        <p:txBody>
          <a:bodyPr>
            <a:normAutofit/>
          </a:bodyPr>
          <a:lstStyle/>
          <a:p>
            <a:pPr algn="ctr"/>
            <a:r>
              <a:rPr lang="de-DE" b="1" dirty="0" smtClean="0">
                <a:solidFill>
                  <a:srgbClr val="FFFF00"/>
                </a:solidFill>
              </a:rPr>
              <a:t>The </a:t>
            </a:r>
            <a:r>
              <a:rPr lang="de-DE" b="1" dirty="0" err="1" smtClean="0">
                <a:solidFill>
                  <a:srgbClr val="FFFF00"/>
                </a:solidFill>
              </a:rPr>
              <a:t>industrial</a:t>
            </a:r>
            <a:r>
              <a:rPr lang="de-DE" b="1" dirty="0" smtClean="0">
                <a:solidFill>
                  <a:srgbClr val="FFFF00"/>
                </a:solidFill>
              </a:rPr>
              <a:t> </a:t>
            </a:r>
            <a:r>
              <a:rPr lang="de-DE" b="1" dirty="0" err="1" smtClean="0">
                <a:solidFill>
                  <a:srgbClr val="FFFF00"/>
                </a:solidFill>
              </a:rPr>
              <a:t>sector</a:t>
            </a:r>
            <a:endParaRPr lang="de-DE" b="1" dirty="0">
              <a:solidFill>
                <a:srgbClr val="FFFF00"/>
              </a:solidFill>
            </a:endParaRPr>
          </a:p>
        </p:txBody>
      </p:sp>
    </p:spTree>
    <p:extLst>
      <p:ext uri="{BB962C8B-B14F-4D97-AF65-F5344CB8AC3E}">
        <p14:creationId xmlns:p14="http://schemas.microsoft.com/office/powerpoint/2010/main" val="145319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6491064" cy="1143000"/>
          </a:xfrm>
        </p:spPr>
        <p:txBody>
          <a:bodyPr>
            <a:normAutofit/>
          </a:bodyPr>
          <a:lstStyle/>
          <a:p>
            <a:pPr algn="ctr"/>
            <a:r>
              <a:rPr lang="de-DE" b="1" dirty="0" smtClean="0">
                <a:solidFill>
                  <a:srgbClr val="FFFF00"/>
                </a:solidFill>
              </a:rPr>
              <a:t>„Green“- </a:t>
            </a:r>
            <a:r>
              <a:rPr lang="de-DE" b="1" dirty="0" err="1" smtClean="0">
                <a:solidFill>
                  <a:srgbClr val="FFFF00"/>
                </a:solidFill>
              </a:rPr>
              <a:t>no</a:t>
            </a:r>
            <a:r>
              <a:rPr lang="de-DE" b="1" dirty="0" smtClean="0">
                <a:solidFill>
                  <a:srgbClr val="FFFF00"/>
                </a:solidFill>
              </a:rPr>
              <a:t> „</a:t>
            </a:r>
            <a:r>
              <a:rPr lang="de-DE" b="1" dirty="0" err="1" smtClean="0">
                <a:solidFill>
                  <a:srgbClr val="FFFF00"/>
                </a:solidFill>
              </a:rPr>
              <a:t>blue</a:t>
            </a:r>
            <a:r>
              <a:rPr lang="de-DE" b="1" dirty="0" smtClean="0">
                <a:solidFill>
                  <a:srgbClr val="FFFF00"/>
                </a:solidFill>
              </a:rPr>
              <a:t>“ - Hydrogen </a:t>
            </a:r>
            <a:br>
              <a:rPr lang="de-DE" b="1" dirty="0" smtClean="0">
                <a:solidFill>
                  <a:srgbClr val="FFFF00"/>
                </a:solidFill>
              </a:rPr>
            </a:br>
            <a:r>
              <a:rPr lang="de-DE" b="1" dirty="0" smtClean="0">
                <a:solidFill>
                  <a:srgbClr val="FFFF00"/>
                </a:solidFill>
              </a:rPr>
              <a:t>in </a:t>
            </a:r>
            <a:r>
              <a:rPr lang="de-DE" b="1" dirty="0" err="1" smtClean="0">
                <a:solidFill>
                  <a:srgbClr val="FFFF00"/>
                </a:solidFill>
              </a:rPr>
              <a:t>the</a:t>
            </a:r>
            <a:r>
              <a:rPr lang="de-DE" b="1" dirty="0" smtClean="0">
                <a:solidFill>
                  <a:srgbClr val="FFFF00"/>
                </a:solidFill>
              </a:rPr>
              <a:t> </a:t>
            </a:r>
            <a:r>
              <a:rPr lang="de-DE" b="1" dirty="0" err="1" smtClean="0">
                <a:solidFill>
                  <a:srgbClr val="FFFF00"/>
                </a:solidFill>
              </a:rPr>
              <a:t>chemical</a:t>
            </a:r>
            <a:r>
              <a:rPr lang="de-DE" b="1" dirty="0" smtClean="0">
                <a:solidFill>
                  <a:srgbClr val="FFFF00"/>
                </a:solidFill>
              </a:rPr>
              <a:t> </a:t>
            </a:r>
            <a:r>
              <a:rPr lang="de-DE" b="1" dirty="0" err="1" smtClean="0">
                <a:solidFill>
                  <a:srgbClr val="FFFF00"/>
                </a:solidFill>
              </a:rPr>
              <a:t>industry</a:t>
            </a:r>
            <a:endParaRPr lang="de-DE" b="1" dirty="0">
              <a:solidFill>
                <a:srgbClr val="FFFF00"/>
              </a:solidFill>
            </a:endParaRPr>
          </a:p>
        </p:txBody>
      </p:sp>
      <p:sp>
        <p:nvSpPr>
          <p:cNvPr id="5" name="Foliennummernplatzhalter 4"/>
          <p:cNvSpPr>
            <a:spLocks noGrp="1"/>
          </p:cNvSpPr>
          <p:nvPr>
            <p:ph type="sldNum" sz="quarter" idx="15"/>
          </p:nvPr>
        </p:nvSpPr>
        <p:spPr/>
        <p:txBody>
          <a:bodyPr/>
          <a:lstStyle/>
          <a:p>
            <a:fld id="{C35D4D2C-604B-4C3D-9F33-8912E20470A1}" type="slidenum">
              <a:rPr lang="de-DE"/>
              <a:pPr/>
              <a:t>23</a:t>
            </a:fld>
            <a:endParaRPr lang="de-DE" dirty="0"/>
          </a:p>
        </p:txBody>
      </p:sp>
      <p:sp>
        <p:nvSpPr>
          <p:cNvPr id="6" name="Fußzeilenplatzhalter 5"/>
          <p:cNvSpPr>
            <a:spLocks noGrp="1"/>
          </p:cNvSpPr>
          <p:nvPr>
            <p:ph type="ftr" sz="quarter" idx="16"/>
          </p:nvPr>
        </p:nvSpPr>
        <p:spPr>
          <a:xfrm>
            <a:off x="2615184" y="6520259"/>
            <a:ext cx="4981152" cy="365125"/>
          </a:xfrm>
        </p:spPr>
        <p:txBody>
          <a:bodyPr/>
          <a:lstStyle/>
          <a:p>
            <a:r>
              <a:rPr lang="en-US" sz="1200" smtClean="0">
                <a:solidFill>
                  <a:srgbClr val="FFFFFF">
                    <a:lumMod val="65000"/>
                  </a:srgbClr>
                </a:solidFill>
              </a:rPr>
              <a:t>Winfried Hoffmann_SEE_100% RE</a:t>
            </a:r>
            <a:endParaRPr lang="de-DE" sz="1200" dirty="0" smtClean="0">
              <a:solidFill>
                <a:srgbClr val="FFFFFF">
                  <a:lumMod val="65000"/>
                </a:srgbClr>
              </a:solidFill>
            </a:endParaRPr>
          </a:p>
        </p:txBody>
      </p:sp>
      <p:sp>
        <p:nvSpPr>
          <p:cNvPr id="3" name="Textfeld 2"/>
          <p:cNvSpPr txBox="1"/>
          <p:nvPr/>
        </p:nvSpPr>
        <p:spPr>
          <a:xfrm>
            <a:off x="1044693" y="5975702"/>
            <a:ext cx="4105611" cy="261610"/>
          </a:xfrm>
          <a:prstGeom prst="rect">
            <a:avLst/>
          </a:prstGeom>
          <a:noFill/>
        </p:spPr>
        <p:txBody>
          <a:bodyPr wrap="none" rtlCol="0">
            <a:spAutoFit/>
          </a:bodyPr>
          <a:lstStyle/>
          <a:p>
            <a:r>
              <a:rPr lang="de-DE" sz="1100" dirty="0">
                <a:solidFill>
                  <a:srgbClr val="000000"/>
                </a:solidFill>
              </a:rPr>
              <a:t>Potentialatlas für Wasserstoff, </a:t>
            </a:r>
            <a:r>
              <a:rPr lang="de-DE" sz="1100" dirty="0" err="1">
                <a:solidFill>
                  <a:srgbClr val="000000"/>
                </a:solidFill>
              </a:rPr>
              <a:t>ENCON.Europe</a:t>
            </a:r>
            <a:r>
              <a:rPr lang="de-DE" sz="1100" dirty="0">
                <a:solidFill>
                  <a:srgbClr val="000000"/>
                </a:solidFill>
              </a:rPr>
              <a:t> GmbH (3/2018)</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503" y="1555459"/>
            <a:ext cx="6284769" cy="4420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48303" t="62699" r="15000" b="35872"/>
          <a:stretch/>
        </p:blipFill>
        <p:spPr bwMode="auto">
          <a:xfrm>
            <a:off x="-12544" y="6452010"/>
            <a:ext cx="9156544" cy="100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0102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38436" y="32963"/>
            <a:ext cx="6491064" cy="1143000"/>
          </a:xfrm>
        </p:spPr>
        <p:txBody>
          <a:bodyPr/>
          <a:lstStyle/>
          <a:p>
            <a:r>
              <a:rPr lang="de-DE" b="1" dirty="0" err="1" smtClean="0">
                <a:solidFill>
                  <a:srgbClr val="FFFF00"/>
                </a:solidFill>
              </a:rPr>
              <a:t>Example</a:t>
            </a:r>
            <a:r>
              <a:rPr lang="de-DE" b="1" dirty="0" smtClean="0">
                <a:solidFill>
                  <a:srgbClr val="FFFF00"/>
                </a:solidFill>
              </a:rPr>
              <a:t>: </a:t>
            </a:r>
            <a:br>
              <a:rPr lang="de-DE" b="1" dirty="0" smtClean="0">
                <a:solidFill>
                  <a:srgbClr val="FFFF00"/>
                </a:solidFill>
              </a:rPr>
            </a:br>
            <a:r>
              <a:rPr lang="de-DE" b="1" dirty="0" err="1" smtClean="0">
                <a:solidFill>
                  <a:srgbClr val="FFFF00"/>
                </a:solidFill>
              </a:rPr>
              <a:t>Production</a:t>
            </a:r>
            <a:r>
              <a:rPr lang="de-DE" b="1" dirty="0" smtClean="0">
                <a:solidFill>
                  <a:srgbClr val="FFFF00"/>
                </a:solidFill>
              </a:rPr>
              <a:t> </a:t>
            </a:r>
            <a:r>
              <a:rPr lang="de-DE" b="1" dirty="0" err="1" smtClean="0">
                <a:solidFill>
                  <a:srgbClr val="FFFF00"/>
                </a:solidFill>
              </a:rPr>
              <a:t>of</a:t>
            </a:r>
            <a:r>
              <a:rPr lang="de-DE" b="1" dirty="0" smtClean="0">
                <a:solidFill>
                  <a:srgbClr val="FFFF00"/>
                </a:solidFill>
              </a:rPr>
              <a:t> </a:t>
            </a:r>
            <a:r>
              <a:rPr lang="de-DE" b="1" dirty="0" err="1" smtClean="0">
                <a:solidFill>
                  <a:srgbClr val="FFFF00"/>
                </a:solidFill>
              </a:rPr>
              <a:t>steel</a:t>
            </a:r>
            <a:r>
              <a:rPr lang="de-DE" b="1" dirty="0" smtClean="0">
                <a:solidFill>
                  <a:srgbClr val="FFFF00"/>
                </a:solidFill>
              </a:rPr>
              <a:t> </a:t>
            </a:r>
            <a:r>
              <a:rPr lang="de-DE" b="1" dirty="0" err="1" smtClean="0">
                <a:solidFill>
                  <a:srgbClr val="FFFF00"/>
                </a:solidFill>
              </a:rPr>
              <a:t>today</a:t>
            </a:r>
            <a:endParaRPr lang="de-DE" b="1" dirty="0">
              <a:solidFill>
                <a:srgbClr val="FFFF00"/>
              </a:solidFill>
            </a:endParaRPr>
          </a:p>
        </p:txBody>
      </p:sp>
      <p:sp>
        <p:nvSpPr>
          <p:cNvPr id="3" name="Textplatzhalter 2"/>
          <p:cNvSpPr>
            <a:spLocks noGrp="1"/>
          </p:cNvSpPr>
          <p:nvPr>
            <p:ph type="body" sz="quarter" idx="13"/>
          </p:nvPr>
        </p:nvSpPr>
        <p:spPr/>
        <p:txBody>
          <a:bodyPr/>
          <a:lstStyle/>
          <a:p>
            <a:r>
              <a:rPr lang="de-DE" dirty="0" smtClean="0"/>
              <a:t>DENA (2019)</a:t>
            </a:r>
            <a:endParaRPr lang="de-DE" dirty="0"/>
          </a:p>
        </p:txBody>
      </p:sp>
      <p:sp>
        <p:nvSpPr>
          <p:cNvPr id="5" name="Foliennummernplatzhalter 4"/>
          <p:cNvSpPr>
            <a:spLocks noGrp="1"/>
          </p:cNvSpPr>
          <p:nvPr>
            <p:ph type="sldNum" sz="quarter" idx="15"/>
          </p:nvPr>
        </p:nvSpPr>
        <p:spPr/>
        <p:txBody>
          <a:bodyPr/>
          <a:lstStyle/>
          <a:p>
            <a:fld id="{C35D4D2C-604B-4C3D-9F33-8912E20470A1}" type="slidenum">
              <a:rPr lang="de-DE"/>
              <a:pPr/>
              <a:t>24</a:t>
            </a:fld>
            <a:endParaRPr lang="de-DE"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1700810"/>
            <a:ext cx="6900863"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feld 26"/>
          <p:cNvSpPr txBox="1"/>
          <p:nvPr/>
        </p:nvSpPr>
        <p:spPr>
          <a:xfrm>
            <a:off x="323529" y="4869160"/>
            <a:ext cx="6900863" cy="369332"/>
          </a:xfrm>
          <a:prstGeom prst="rect">
            <a:avLst/>
          </a:prstGeom>
          <a:solidFill>
            <a:schemeClr val="accent3">
              <a:lumMod val="20000"/>
              <a:lumOff val="80000"/>
            </a:schemeClr>
          </a:solidFill>
        </p:spPr>
        <p:txBody>
          <a:bodyPr wrap="square" rtlCol="0">
            <a:spAutoFit/>
          </a:bodyPr>
          <a:lstStyle/>
          <a:p>
            <a:r>
              <a:rPr lang="de-DE" dirty="0">
                <a:solidFill>
                  <a:srgbClr val="000000"/>
                </a:solidFill>
              </a:rPr>
              <a:t>Green hydrogen </a:t>
            </a:r>
            <a:r>
              <a:rPr lang="de-DE" dirty="0" err="1">
                <a:solidFill>
                  <a:srgbClr val="000000"/>
                </a:solidFill>
              </a:rPr>
              <a:t>could</a:t>
            </a:r>
            <a:r>
              <a:rPr lang="de-DE" dirty="0">
                <a:solidFill>
                  <a:srgbClr val="000000"/>
                </a:solidFill>
              </a:rPr>
              <a:t> </a:t>
            </a:r>
            <a:r>
              <a:rPr lang="de-DE" dirty="0" err="1">
                <a:solidFill>
                  <a:srgbClr val="000000"/>
                </a:solidFill>
              </a:rPr>
              <a:t>reduce</a:t>
            </a:r>
            <a:r>
              <a:rPr lang="de-DE" dirty="0">
                <a:solidFill>
                  <a:srgbClr val="000000"/>
                </a:solidFill>
              </a:rPr>
              <a:t> </a:t>
            </a:r>
            <a:r>
              <a:rPr lang="de-DE" dirty="0" err="1">
                <a:solidFill>
                  <a:srgbClr val="000000"/>
                </a:solidFill>
              </a:rPr>
              <a:t>the</a:t>
            </a:r>
            <a:r>
              <a:rPr lang="de-DE" dirty="0">
                <a:solidFill>
                  <a:srgbClr val="000000"/>
                </a:solidFill>
              </a:rPr>
              <a:t> CO</a:t>
            </a:r>
            <a:r>
              <a:rPr lang="de-DE" sz="1200" dirty="0">
                <a:solidFill>
                  <a:srgbClr val="000000"/>
                </a:solidFill>
              </a:rPr>
              <a:t>2 </a:t>
            </a:r>
            <a:r>
              <a:rPr lang="de-DE" dirty="0">
                <a:solidFill>
                  <a:srgbClr val="000000"/>
                </a:solidFill>
              </a:rPr>
              <a:t>-</a:t>
            </a:r>
            <a:r>
              <a:rPr lang="de-DE" dirty="0" err="1">
                <a:solidFill>
                  <a:srgbClr val="000000"/>
                </a:solidFill>
              </a:rPr>
              <a:t>emissions</a:t>
            </a:r>
            <a:r>
              <a:rPr lang="de-DE" dirty="0">
                <a:solidFill>
                  <a:srgbClr val="000000"/>
                </a:solidFill>
              </a:rPr>
              <a:t> </a:t>
            </a:r>
            <a:r>
              <a:rPr lang="de-DE" dirty="0" err="1">
                <a:solidFill>
                  <a:srgbClr val="000000"/>
                </a:solidFill>
              </a:rPr>
              <a:t>significantly</a:t>
            </a:r>
            <a:endParaRPr lang="de-DE" dirty="0">
              <a:solidFill>
                <a:srgbClr val="000000"/>
              </a:solidFill>
            </a:endParaRPr>
          </a:p>
        </p:txBody>
      </p:sp>
      <p:sp>
        <p:nvSpPr>
          <p:cNvPr id="28" name="Rechteck 27"/>
          <p:cNvSpPr/>
          <p:nvPr/>
        </p:nvSpPr>
        <p:spPr>
          <a:xfrm>
            <a:off x="107504" y="3093642"/>
            <a:ext cx="360040" cy="1559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
        <p:nvSpPr>
          <p:cNvPr id="6" name="Rechteck 5"/>
          <p:cNvSpPr/>
          <p:nvPr/>
        </p:nvSpPr>
        <p:spPr>
          <a:xfrm>
            <a:off x="323529" y="3021635"/>
            <a:ext cx="6192688" cy="2495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
        <p:nvSpPr>
          <p:cNvPr id="7" name="Rechteck 6"/>
          <p:cNvSpPr/>
          <p:nvPr/>
        </p:nvSpPr>
        <p:spPr>
          <a:xfrm>
            <a:off x="1115616" y="2780928"/>
            <a:ext cx="1296144"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
        <p:nvSpPr>
          <p:cNvPr id="12" name="Rechteck 11"/>
          <p:cNvSpPr/>
          <p:nvPr/>
        </p:nvSpPr>
        <p:spPr>
          <a:xfrm>
            <a:off x="6015577" y="3638803"/>
            <a:ext cx="1296144" cy="1706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
        <p:nvSpPr>
          <p:cNvPr id="13" name="Rechteck 12"/>
          <p:cNvSpPr/>
          <p:nvPr/>
        </p:nvSpPr>
        <p:spPr>
          <a:xfrm>
            <a:off x="2987824" y="2996952"/>
            <a:ext cx="1296144"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
        <p:nvSpPr>
          <p:cNvPr id="10" name="Textfeld 9"/>
          <p:cNvSpPr txBox="1"/>
          <p:nvPr/>
        </p:nvSpPr>
        <p:spPr>
          <a:xfrm>
            <a:off x="2483768" y="3956863"/>
            <a:ext cx="3816425" cy="1600438"/>
          </a:xfrm>
          <a:prstGeom prst="rect">
            <a:avLst/>
          </a:prstGeom>
          <a:solidFill>
            <a:schemeClr val="bg1">
              <a:lumMod val="95000"/>
            </a:schemeClr>
          </a:solidFill>
        </p:spPr>
        <p:txBody>
          <a:bodyPr wrap="square" rtlCol="0">
            <a:spAutoFit/>
          </a:bodyPr>
          <a:lstStyle/>
          <a:p>
            <a:r>
              <a:rPr lang="de-DE" sz="2000" dirty="0" err="1">
                <a:solidFill>
                  <a:srgbClr val="000000"/>
                </a:solidFill>
              </a:rPr>
              <a:t>Globally</a:t>
            </a:r>
            <a:endParaRPr lang="de-DE" sz="2000" dirty="0">
              <a:solidFill>
                <a:srgbClr val="000000"/>
              </a:solidFill>
            </a:endParaRPr>
          </a:p>
          <a:p>
            <a:r>
              <a:rPr lang="de-DE" sz="2000" dirty="0">
                <a:solidFill>
                  <a:srgbClr val="000000"/>
                </a:solidFill>
              </a:rPr>
              <a:t>1,800 </a:t>
            </a:r>
            <a:r>
              <a:rPr lang="de-DE" sz="2000" dirty="0" err="1">
                <a:solidFill>
                  <a:srgbClr val="000000"/>
                </a:solidFill>
              </a:rPr>
              <a:t>mio</a:t>
            </a:r>
            <a:r>
              <a:rPr lang="de-DE" sz="2000" dirty="0">
                <a:solidFill>
                  <a:srgbClr val="000000"/>
                </a:solidFill>
              </a:rPr>
              <a:t> ton </a:t>
            </a:r>
            <a:r>
              <a:rPr lang="de-DE" sz="2000" dirty="0" err="1">
                <a:solidFill>
                  <a:srgbClr val="000000"/>
                </a:solidFill>
              </a:rPr>
              <a:t>steel</a:t>
            </a:r>
            <a:r>
              <a:rPr lang="de-DE" sz="2000" dirty="0">
                <a:solidFill>
                  <a:srgbClr val="000000"/>
                </a:solidFill>
              </a:rPr>
              <a:t>/a</a:t>
            </a:r>
          </a:p>
          <a:p>
            <a:endParaRPr lang="de-DE" sz="2000" dirty="0">
              <a:solidFill>
                <a:srgbClr val="000000"/>
              </a:solidFill>
            </a:endParaRPr>
          </a:p>
          <a:p>
            <a:pPr marL="342900" indent="-342900">
              <a:buFont typeface="Wingdings"/>
              <a:buChar char="à"/>
            </a:pPr>
            <a:r>
              <a:rPr lang="de-DE" sz="2000" dirty="0">
                <a:solidFill>
                  <a:srgbClr val="000000"/>
                </a:solidFill>
                <a:sym typeface="Wingdings" panose="05000000000000000000" pitchFamily="2" charset="2"/>
              </a:rPr>
              <a:t>2,700 </a:t>
            </a:r>
            <a:r>
              <a:rPr lang="de-DE" sz="2000" dirty="0" err="1">
                <a:solidFill>
                  <a:srgbClr val="000000"/>
                </a:solidFill>
                <a:sym typeface="Wingdings" panose="05000000000000000000" pitchFamily="2" charset="2"/>
              </a:rPr>
              <a:t>mt</a:t>
            </a:r>
            <a:r>
              <a:rPr lang="de-DE" sz="2000" dirty="0">
                <a:solidFill>
                  <a:srgbClr val="000000"/>
                </a:solidFill>
                <a:sym typeface="Wingdings" panose="05000000000000000000" pitchFamily="2" charset="2"/>
              </a:rPr>
              <a:t> CO</a:t>
            </a:r>
            <a:r>
              <a:rPr lang="de-DE" sz="1200" dirty="0">
                <a:solidFill>
                  <a:srgbClr val="000000"/>
                </a:solidFill>
                <a:sym typeface="Wingdings" panose="05000000000000000000" pitchFamily="2" charset="2"/>
              </a:rPr>
              <a:t>2</a:t>
            </a:r>
            <a:r>
              <a:rPr lang="de-DE" sz="2000" dirty="0">
                <a:solidFill>
                  <a:srgbClr val="000000"/>
                </a:solidFill>
                <a:sym typeface="Wingdings" panose="05000000000000000000" pitchFamily="2" charset="2"/>
              </a:rPr>
              <a:t> = 2.7 </a:t>
            </a:r>
            <a:r>
              <a:rPr lang="de-DE" sz="2000" dirty="0" err="1">
                <a:solidFill>
                  <a:srgbClr val="000000"/>
                </a:solidFill>
                <a:sym typeface="Wingdings" panose="05000000000000000000" pitchFamily="2" charset="2"/>
              </a:rPr>
              <a:t>Gt</a:t>
            </a:r>
            <a:r>
              <a:rPr lang="de-DE" sz="2000" dirty="0">
                <a:solidFill>
                  <a:srgbClr val="000000"/>
                </a:solidFill>
                <a:sym typeface="Wingdings" panose="05000000000000000000" pitchFamily="2" charset="2"/>
              </a:rPr>
              <a:t> CO</a:t>
            </a:r>
            <a:r>
              <a:rPr lang="de-DE" sz="1200" dirty="0">
                <a:solidFill>
                  <a:srgbClr val="000000"/>
                </a:solidFill>
                <a:sym typeface="Wingdings" panose="05000000000000000000" pitchFamily="2" charset="2"/>
              </a:rPr>
              <a:t>2</a:t>
            </a:r>
          </a:p>
          <a:p>
            <a:pPr marL="342900" indent="-342900">
              <a:buFont typeface="Wingdings"/>
              <a:buChar char="à"/>
            </a:pPr>
            <a:r>
              <a:rPr lang="de-DE" dirty="0">
                <a:solidFill>
                  <a:srgbClr val="000000"/>
                </a:solidFill>
                <a:sym typeface="Wingdings" panose="05000000000000000000" pitchFamily="2" charset="2"/>
              </a:rPr>
              <a:t>=~ 7% global </a:t>
            </a:r>
            <a:r>
              <a:rPr lang="de-DE" dirty="0" err="1">
                <a:solidFill>
                  <a:srgbClr val="000000"/>
                </a:solidFill>
                <a:sym typeface="Wingdings" panose="05000000000000000000" pitchFamily="2" charset="2"/>
              </a:rPr>
              <a:t>emissions</a:t>
            </a:r>
            <a:endParaRPr lang="de-DE" dirty="0">
              <a:solidFill>
                <a:srgbClr val="000000"/>
              </a:solidFill>
              <a:sym typeface="Wingdings" panose="05000000000000000000" pitchFamily="2" charset="2"/>
            </a:endParaRPr>
          </a:p>
        </p:txBody>
      </p:sp>
      <p:sp>
        <p:nvSpPr>
          <p:cNvPr id="8" name="Fußzeilenplatzhalter 7"/>
          <p:cNvSpPr>
            <a:spLocks noGrp="1"/>
          </p:cNvSpPr>
          <p:nvPr>
            <p:ph type="ftr" sz="quarter" idx="16"/>
          </p:nvPr>
        </p:nvSpPr>
        <p:spPr>
          <a:xfrm>
            <a:off x="2615184" y="6520259"/>
            <a:ext cx="5125168" cy="365125"/>
          </a:xfrm>
        </p:spPr>
        <p:txBody>
          <a:bodyPr/>
          <a:lstStyle/>
          <a:p>
            <a:r>
              <a:rPr lang="en-US" sz="1200" smtClean="0">
                <a:solidFill>
                  <a:srgbClr val="FFFFFF">
                    <a:lumMod val="65000"/>
                  </a:srgbClr>
                </a:solidFill>
              </a:rPr>
              <a:t>Winfried Hoffmann_SEE_100% RE</a:t>
            </a:r>
            <a:endParaRPr lang="de-DE" sz="1200" dirty="0" smtClean="0">
              <a:solidFill>
                <a:srgbClr val="FFFFFF">
                  <a:lumMod val="65000"/>
                </a:srgbClr>
              </a:solidFill>
            </a:endParaRPr>
          </a:p>
        </p:txBody>
      </p:sp>
      <p:pic>
        <p:nvPicPr>
          <p:cNvPr id="1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48303" t="62699" r="15000" b="35872"/>
          <a:stretch/>
        </p:blipFill>
        <p:spPr bwMode="auto">
          <a:xfrm>
            <a:off x="-12544" y="6452010"/>
            <a:ext cx="9156544" cy="100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29503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1256" y="116632"/>
            <a:ext cx="6491064" cy="1143000"/>
          </a:xfrm>
        </p:spPr>
        <p:txBody>
          <a:bodyPr/>
          <a:lstStyle/>
          <a:p>
            <a:r>
              <a:rPr lang="de-DE" b="1" dirty="0" err="1" smtClean="0">
                <a:solidFill>
                  <a:srgbClr val="FFFF00"/>
                </a:solidFill>
              </a:rPr>
              <a:t>Production</a:t>
            </a:r>
            <a:r>
              <a:rPr lang="de-DE" b="1" dirty="0" smtClean="0">
                <a:solidFill>
                  <a:srgbClr val="FFFF00"/>
                </a:solidFill>
              </a:rPr>
              <a:t> </a:t>
            </a:r>
            <a:r>
              <a:rPr lang="de-DE" b="1" dirty="0" err="1" smtClean="0">
                <a:solidFill>
                  <a:srgbClr val="FFFF00"/>
                </a:solidFill>
              </a:rPr>
              <a:t>of</a:t>
            </a:r>
            <a:r>
              <a:rPr lang="de-DE" b="1" dirty="0" smtClean="0">
                <a:solidFill>
                  <a:srgbClr val="FFFF00"/>
                </a:solidFill>
              </a:rPr>
              <a:t> </a:t>
            </a:r>
            <a:r>
              <a:rPr lang="de-DE" b="1" dirty="0" err="1" smtClean="0">
                <a:solidFill>
                  <a:srgbClr val="FFFF00"/>
                </a:solidFill>
              </a:rPr>
              <a:t>steel</a:t>
            </a:r>
            <a:r>
              <a:rPr lang="de-DE" b="1" dirty="0" smtClean="0">
                <a:solidFill>
                  <a:srgbClr val="FFFF00"/>
                </a:solidFill>
              </a:rPr>
              <a:t> </a:t>
            </a:r>
            <a:r>
              <a:rPr lang="de-DE" b="1" dirty="0" err="1" smtClean="0">
                <a:solidFill>
                  <a:srgbClr val="FFFF00"/>
                </a:solidFill>
              </a:rPr>
              <a:t>with</a:t>
            </a:r>
            <a:r>
              <a:rPr lang="de-DE" b="1" dirty="0" smtClean="0">
                <a:solidFill>
                  <a:srgbClr val="FFFF00"/>
                </a:solidFill>
              </a:rPr>
              <a:t> hydrogen</a:t>
            </a:r>
            <a:br>
              <a:rPr lang="de-DE" b="1" dirty="0" smtClean="0">
                <a:solidFill>
                  <a:srgbClr val="FFFF00"/>
                </a:solidFill>
              </a:rPr>
            </a:br>
            <a:r>
              <a:rPr lang="de-DE" b="1" dirty="0" err="1" smtClean="0">
                <a:solidFill>
                  <a:srgbClr val="FFFF00"/>
                </a:solidFill>
              </a:rPr>
              <a:t>and</a:t>
            </a:r>
            <a:r>
              <a:rPr lang="de-DE" b="1" dirty="0" smtClean="0">
                <a:solidFill>
                  <a:srgbClr val="FFFF00"/>
                </a:solidFill>
              </a:rPr>
              <a:t> </a:t>
            </a:r>
            <a:r>
              <a:rPr lang="de-DE" b="1" dirty="0" err="1" smtClean="0">
                <a:solidFill>
                  <a:srgbClr val="FFFF00"/>
                </a:solidFill>
              </a:rPr>
              <a:t>no</a:t>
            </a:r>
            <a:r>
              <a:rPr lang="de-DE" b="1" dirty="0" smtClean="0">
                <a:solidFill>
                  <a:srgbClr val="FFFF00"/>
                </a:solidFill>
              </a:rPr>
              <a:t> CO</a:t>
            </a:r>
            <a:r>
              <a:rPr lang="de-DE" sz="1400" b="1" dirty="0" smtClean="0">
                <a:solidFill>
                  <a:srgbClr val="FFFF00"/>
                </a:solidFill>
              </a:rPr>
              <a:t>2 </a:t>
            </a:r>
            <a:r>
              <a:rPr lang="de-DE" b="1" dirty="0" smtClean="0">
                <a:solidFill>
                  <a:srgbClr val="FFFF00"/>
                </a:solidFill>
              </a:rPr>
              <a:t> -</a:t>
            </a:r>
            <a:r>
              <a:rPr lang="de-DE" b="1" dirty="0" err="1" smtClean="0">
                <a:solidFill>
                  <a:srgbClr val="FFFF00"/>
                </a:solidFill>
              </a:rPr>
              <a:t>emissions</a:t>
            </a:r>
            <a:endParaRPr lang="de-DE" b="1" dirty="0">
              <a:solidFill>
                <a:srgbClr val="FFFF00"/>
              </a:solidFill>
            </a:endParaRPr>
          </a:p>
        </p:txBody>
      </p:sp>
      <p:sp>
        <p:nvSpPr>
          <p:cNvPr id="3" name="Textplatzhalter 2"/>
          <p:cNvSpPr>
            <a:spLocks noGrp="1"/>
          </p:cNvSpPr>
          <p:nvPr>
            <p:ph type="body" sz="quarter" idx="13"/>
          </p:nvPr>
        </p:nvSpPr>
        <p:spPr>
          <a:xfrm>
            <a:off x="1043806" y="6020819"/>
            <a:ext cx="3528194" cy="216495"/>
          </a:xfrm>
        </p:spPr>
        <p:txBody>
          <a:bodyPr/>
          <a:lstStyle/>
          <a:p>
            <a:r>
              <a:rPr lang="de-DE" dirty="0" smtClean="0"/>
              <a:t>DENA (2019)</a:t>
            </a:r>
            <a:endParaRPr lang="de-DE" dirty="0"/>
          </a:p>
        </p:txBody>
      </p:sp>
      <p:sp>
        <p:nvSpPr>
          <p:cNvPr id="5" name="Foliennummernplatzhalter 4"/>
          <p:cNvSpPr>
            <a:spLocks noGrp="1"/>
          </p:cNvSpPr>
          <p:nvPr>
            <p:ph type="sldNum" sz="quarter" idx="15"/>
          </p:nvPr>
        </p:nvSpPr>
        <p:spPr/>
        <p:txBody>
          <a:bodyPr/>
          <a:lstStyle/>
          <a:p>
            <a:fld id="{C35D4D2C-604B-4C3D-9F33-8912E20470A1}" type="slidenum">
              <a:rPr lang="de-DE"/>
              <a:pPr/>
              <a:t>25</a:t>
            </a:fld>
            <a:endParaRPr lang="de-DE"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530" y="1556794"/>
            <a:ext cx="6900863"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feld 26"/>
          <p:cNvSpPr txBox="1"/>
          <p:nvPr/>
        </p:nvSpPr>
        <p:spPr>
          <a:xfrm>
            <a:off x="1199530" y="4869160"/>
            <a:ext cx="6900863" cy="369332"/>
          </a:xfrm>
          <a:prstGeom prst="rect">
            <a:avLst/>
          </a:prstGeom>
          <a:solidFill>
            <a:schemeClr val="accent3">
              <a:lumMod val="20000"/>
              <a:lumOff val="80000"/>
            </a:schemeClr>
          </a:solidFill>
        </p:spPr>
        <p:txBody>
          <a:bodyPr wrap="square" rtlCol="0">
            <a:spAutoFit/>
          </a:bodyPr>
          <a:lstStyle/>
          <a:p>
            <a:r>
              <a:rPr lang="de-DE" dirty="0">
                <a:solidFill>
                  <a:srgbClr val="000000"/>
                </a:solidFill>
              </a:rPr>
              <a:t>Green hydrogen </a:t>
            </a:r>
            <a:r>
              <a:rPr lang="de-DE" dirty="0" err="1">
                <a:solidFill>
                  <a:srgbClr val="000000"/>
                </a:solidFill>
              </a:rPr>
              <a:t>could</a:t>
            </a:r>
            <a:r>
              <a:rPr lang="de-DE" dirty="0">
                <a:solidFill>
                  <a:srgbClr val="000000"/>
                </a:solidFill>
              </a:rPr>
              <a:t> </a:t>
            </a:r>
            <a:r>
              <a:rPr lang="de-DE" dirty="0" err="1">
                <a:solidFill>
                  <a:srgbClr val="000000"/>
                </a:solidFill>
              </a:rPr>
              <a:t>reduce</a:t>
            </a:r>
            <a:r>
              <a:rPr lang="de-DE" dirty="0">
                <a:solidFill>
                  <a:srgbClr val="000000"/>
                </a:solidFill>
              </a:rPr>
              <a:t> </a:t>
            </a:r>
            <a:r>
              <a:rPr lang="de-DE" dirty="0" err="1">
                <a:solidFill>
                  <a:srgbClr val="000000"/>
                </a:solidFill>
              </a:rPr>
              <a:t>these</a:t>
            </a:r>
            <a:r>
              <a:rPr lang="de-DE" dirty="0">
                <a:solidFill>
                  <a:srgbClr val="000000"/>
                </a:solidFill>
              </a:rPr>
              <a:t> CO</a:t>
            </a:r>
            <a:r>
              <a:rPr lang="de-DE" sz="1200" dirty="0">
                <a:solidFill>
                  <a:srgbClr val="000000"/>
                </a:solidFill>
              </a:rPr>
              <a:t>2 </a:t>
            </a:r>
            <a:r>
              <a:rPr lang="de-DE" dirty="0">
                <a:solidFill>
                  <a:srgbClr val="000000"/>
                </a:solidFill>
              </a:rPr>
              <a:t>-</a:t>
            </a:r>
            <a:r>
              <a:rPr lang="de-DE" dirty="0" err="1">
                <a:solidFill>
                  <a:srgbClr val="000000"/>
                </a:solidFill>
              </a:rPr>
              <a:t>emissions</a:t>
            </a:r>
            <a:r>
              <a:rPr lang="de-DE" dirty="0">
                <a:solidFill>
                  <a:srgbClr val="000000"/>
                </a:solidFill>
              </a:rPr>
              <a:t> </a:t>
            </a:r>
            <a:r>
              <a:rPr lang="de-DE" dirty="0" err="1">
                <a:solidFill>
                  <a:srgbClr val="000000"/>
                </a:solidFill>
              </a:rPr>
              <a:t>significantly</a:t>
            </a:r>
            <a:endParaRPr lang="de-DE" dirty="0">
              <a:solidFill>
                <a:srgbClr val="000000"/>
              </a:solidFill>
            </a:endParaRPr>
          </a:p>
        </p:txBody>
      </p:sp>
      <p:sp>
        <p:nvSpPr>
          <p:cNvPr id="28" name="Rechteck 27"/>
          <p:cNvSpPr/>
          <p:nvPr/>
        </p:nvSpPr>
        <p:spPr>
          <a:xfrm>
            <a:off x="1127522" y="2949624"/>
            <a:ext cx="360040" cy="1559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
        <p:nvSpPr>
          <p:cNvPr id="6" name="Fußzeilenplatzhalter 5"/>
          <p:cNvSpPr>
            <a:spLocks noGrp="1"/>
          </p:cNvSpPr>
          <p:nvPr>
            <p:ph type="ftr" sz="quarter" idx="16"/>
          </p:nvPr>
        </p:nvSpPr>
        <p:spPr>
          <a:xfrm>
            <a:off x="2615184" y="6520259"/>
            <a:ext cx="5197176" cy="365125"/>
          </a:xfrm>
        </p:spPr>
        <p:txBody>
          <a:bodyPr/>
          <a:lstStyle/>
          <a:p>
            <a:r>
              <a:rPr lang="en-US" sz="1200" smtClean="0">
                <a:solidFill>
                  <a:srgbClr val="FFFFFF">
                    <a:lumMod val="65000"/>
                  </a:srgbClr>
                </a:solidFill>
              </a:rPr>
              <a:t>Winfried Hoffmann_SEE_100% RE</a:t>
            </a:r>
            <a:endParaRPr lang="de-DE" sz="1200" dirty="0" smtClean="0">
              <a:solidFill>
                <a:srgbClr val="FFFFFF">
                  <a:lumMod val="65000"/>
                </a:srgbClr>
              </a:solidFill>
            </a:endParaRPr>
          </a:p>
        </p:txBody>
      </p:sp>
      <p:pic>
        <p:nvPicPr>
          <p:cNvPr id="10"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48303" t="62699" r="15000" b="35872"/>
          <a:stretch/>
        </p:blipFill>
        <p:spPr bwMode="auto">
          <a:xfrm>
            <a:off x="-12544" y="6452010"/>
            <a:ext cx="9156544" cy="100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1662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5"/>
          </p:nvPr>
        </p:nvSpPr>
        <p:spPr/>
        <p:txBody>
          <a:bodyPr/>
          <a:lstStyle/>
          <a:p>
            <a:fld id="{C35D4D2C-604B-4C3D-9F33-8912E20470A1}" type="slidenum">
              <a:rPr lang="de-DE">
                <a:solidFill>
                  <a:prstClr val="black"/>
                </a:solidFill>
              </a:rPr>
              <a:pPr/>
              <a:t>26</a:t>
            </a:fld>
            <a:endParaRPr lang="de-DE" dirty="0">
              <a:solidFill>
                <a:prstClr val="black"/>
              </a:solidFill>
            </a:endParaRPr>
          </a:p>
        </p:txBody>
      </p:sp>
      <p:sp>
        <p:nvSpPr>
          <p:cNvPr id="6" name="Fußzeilenplatzhalter 5"/>
          <p:cNvSpPr>
            <a:spLocks noGrp="1"/>
          </p:cNvSpPr>
          <p:nvPr>
            <p:ph type="ftr" sz="quarter" idx="16"/>
          </p:nvPr>
        </p:nvSpPr>
        <p:spPr>
          <a:xfrm>
            <a:off x="2615184" y="6520259"/>
            <a:ext cx="3913632" cy="365125"/>
          </a:xfrm>
        </p:spPr>
        <p:txBody>
          <a:bodyPr/>
          <a:lstStyle/>
          <a:p>
            <a:r>
              <a:rPr lang="de-DE" smtClean="0">
                <a:solidFill>
                  <a:srgbClr val="FFFFFF">
                    <a:lumMod val="65000"/>
                  </a:srgbClr>
                </a:solidFill>
              </a:rPr>
              <a:t>Winfried Hoffmann KIT Seminar</a:t>
            </a:r>
            <a:endParaRPr lang="de-DE" dirty="0" smtClean="0">
              <a:solidFill>
                <a:srgbClr val="FFFFFF">
                  <a:lumMod val="65000"/>
                </a:srgbClr>
              </a:solidFill>
            </a:endParaRPr>
          </a:p>
        </p:txBody>
      </p:sp>
      <p:sp>
        <p:nvSpPr>
          <p:cNvPr id="8" name="Rechteck 7"/>
          <p:cNvSpPr/>
          <p:nvPr/>
        </p:nvSpPr>
        <p:spPr>
          <a:xfrm>
            <a:off x="323528" y="5877272"/>
            <a:ext cx="9144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pic>
        <p:nvPicPr>
          <p:cNvPr id="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48303" t="62699" r="15000" b="35872"/>
          <a:stretch/>
        </p:blipFill>
        <p:spPr bwMode="auto">
          <a:xfrm>
            <a:off x="-12544" y="6237312"/>
            <a:ext cx="9156544" cy="100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umsplatzhalter 2"/>
          <p:cNvSpPr>
            <a:spLocks noGrp="1"/>
          </p:cNvSpPr>
          <p:nvPr>
            <p:ph type="dt" sz="half" idx="14"/>
          </p:nvPr>
        </p:nvSpPr>
        <p:spPr/>
        <p:txBody>
          <a:bodyPr/>
          <a:lstStyle/>
          <a:p>
            <a:r>
              <a:rPr lang="de-DE" smtClean="0">
                <a:solidFill>
                  <a:prstClr val="black"/>
                </a:solidFill>
              </a:rPr>
              <a:t>230224</a:t>
            </a:r>
            <a:endParaRPr lang="de-DE" dirty="0">
              <a:solidFill>
                <a:prstClr val="black"/>
              </a:solidFill>
            </a:endParaRPr>
          </a:p>
        </p:txBody>
      </p:sp>
      <p:sp>
        <p:nvSpPr>
          <p:cNvPr id="7" name="Titel 1"/>
          <p:cNvSpPr>
            <a:spLocks noGrp="1"/>
          </p:cNvSpPr>
          <p:nvPr>
            <p:ph type="title"/>
          </p:nvPr>
        </p:nvSpPr>
        <p:spPr>
          <a:xfrm>
            <a:off x="457200" y="116632"/>
            <a:ext cx="6491064" cy="1143000"/>
          </a:xfrm>
          <a:solidFill>
            <a:srgbClr val="0070C0"/>
          </a:solidFill>
        </p:spPr>
        <p:txBody>
          <a:bodyPr>
            <a:normAutofit/>
          </a:bodyPr>
          <a:lstStyle/>
          <a:p>
            <a:endParaRPr lang="de-DE" b="1" dirty="0">
              <a:solidFill>
                <a:srgbClr val="FFFF00"/>
              </a:solidFill>
            </a:endParaRPr>
          </a:p>
        </p:txBody>
      </p:sp>
    </p:spTree>
    <p:extLst>
      <p:ext uri="{BB962C8B-B14F-4D97-AF65-F5344CB8AC3E}">
        <p14:creationId xmlns:p14="http://schemas.microsoft.com/office/powerpoint/2010/main" val="28280603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5"/>
          </p:nvPr>
        </p:nvSpPr>
        <p:spPr/>
        <p:txBody>
          <a:bodyPr/>
          <a:lstStyle/>
          <a:p>
            <a:fld id="{C35D4D2C-604B-4C3D-9F33-8912E20470A1}" type="slidenum">
              <a:rPr lang="de-DE">
                <a:solidFill>
                  <a:prstClr val="black"/>
                </a:solidFill>
              </a:rPr>
              <a:pPr/>
              <a:t>27</a:t>
            </a:fld>
            <a:endParaRPr lang="de-DE" dirty="0">
              <a:solidFill>
                <a:prstClr val="black"/>
              </a:solidFill>
            </a:endParaRPr>
          </a:p>
        </p:txBody>
      </p:sp>
      <p:sp>
        <p:nvSpPr>
          <p:cNvPr id="6" name="Fußzeilenplatzhalter 5"/>
          <p:cNvSpPr>
            <a:spLocks noGrp="1"/>
          </p:cNvSpPr>
          <p:nvPr>
            <p:ph type="ftr" sz="quarter" idx="16"/>
          </p:nvPr>
        </p:nvSpPr>
        <p:spPr>
          <a:xfrm>
            <a:off x="2615184" y="6520259"/>
            <a:ext cx="3913632" cy="365125"/>
          </a:xfrm>
        </p:spPr>
        <p:txBody>
          <a:bodyPr/>
          <a:lstStyle/>
          <a:p>
            <a:r>
              <a:rPr lang="de-DE" smtClean="0">
                <a:solidFill>
                  <a:srgbClr val="FFFFFF">
                    <a:lumMod val="65000"/>
                  </a:srgbClr>
                </a:solidFill>
              </a:rPr>
              <a:t>Winfried Hoffmann KIT Seminar</a:t>
            </a:r>
            <a:endParaRPr lang="de-DE" dirty="0" smtClean="0">
              <a:solidFill>
                <a:srgbClr val="FFFFFF">
                  <a:lumMod val="65000"/>
                </a:srgbClr>
              </a:solidFill>
            </a:endParaRPr>
          </a:p>
        </p:txBody>
      </p:sp>
      <p:sp>
        <p:nvSpPr>
          <p:cNvPr id="8" name="Rechteck 7"/>
          <p:cNvSpPr/>
          <p:nvPr/>
        </p:nvSpPr>
        <p:spPr>
          <a:xfrm>
            <a:off x="323528" y="5877272"/>
            <a:ext cx="9144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pic>
        <p:nvPicPr>
          <p:cNvPr id="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48303" t="62699" r="15000" b="35872"/>
          <a:stretch/>
        </p:blipFill>
        <p:spPr bwMode="auto">
          <a:xfrm>
            <a:off x="-12544" y="6237312"/>
            <a:ext cx="9156544" cy="100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umsplatzhalter 2"/>
          <p:cNvSpPr>
            <a:spLocks noGrp="1"/>
          </p:cNvSpPr>
          <p:nvPr>
            <p:ph type="dt" sz="half" idx="14"/>
          </p:nvPr>
        </p:nvSpPr>
        <p:spPr/>
        <p:txBody>
          <a:bodyPr/>
          <a:lstStyle/>
          <a:p>
            <a:r>
              <a:rPr lang="de-DE" smtClean="0">
                <a:solidFill>
                  <a:prstClr val="black"/>
                </a:solidFill>
              </a:rPr>
              <a:t>230224</a:t>
            </a:r>
            <a:endParaRPr lang="de-DE" dirty="0">
              <a:solidFill>
                <a:prstClr val="black"/>
              </a:solidFill>
            </a:endParaRPr>
          </a:p>
        </p:txBody>
      </p:sp>
      <p:sp>
        <p:nvSpPr>
          <p:cNvPr id="7" name="Titel 1"/>
          <p:cNvSpPr>
            <a:spLocks noGrp="1"/>
          </p:cNvSpPr>
          <p:nvPr>
            <p:ph type="title"/>
          </p:nvPr>
        </p:nvSpPr>
        <p:spPr>
          <a:xfrm>
            <a:off x="457200" y="116632"/>
            <a:ext cx="6491064" cy="1143000"/>
          </a:xfrm>
          <a:solidFill>
            <a:srgbClr val="0070C0"/>
          </a:solidFill>
        </p:spPr>
        <p:txBody>
          <a:bodyPr>
            <a:normAutofit/>
          </a:bodyPr>
          <a:lstStyle/>
          <a:p>
            <a:endParaRPr lang="de-DE" b="1" dirty="0">
              <a:solidFill>
                <a:srgbClr val="FFFF00"/>
              </a:solidFill>
            </a:endParaRPr>
          </a:p>
        </p:txBody>
      </p:sp>
    </p:spTree>
    <p:extLst>
      <p:ext uri="{BB962C8B-B14F-4D97-AF65-F5344CB8AC3E}">
        <p14:creationId xmlns:p14="http://schemas.microsoft.com/office/powerpoint/2010/main" val="28280603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5"/>
          </p:nvPr>
        </p:nvSpPr>
        <p:spPr/>
        <p:txBody>
          <a:bodyPr/>
          <a:lstStyle/>
          <a:p>
            <a:fld id="{C35D4D2C-604B-4C3D-9F33-8912E20470A1}" type="slidenum">
              <a:rPr lang="de-DE">
                <a:solidFill>
                  <a:prstClr val="black"/>
                </a:solidFill>
              </a:rPr>
              <a:pPr/>
              <a:t>28</a:t>
            </a:fld>
            <a:endParaRPr lang="de-DE" dirty="0">
              <a:solidFill>
                <a:prstClr val="black"/>
              </a:solidFill>
            </a:endParaRPr>
          </a:p>
        </p:txBody>
      </p:sp>
      <p:sp>
        <p:nvSpPr>
          <p:cNvPr id="6" name="Fußzeilenplatzhalter 5"/>
          <p:cNvSpPr>
            <a:spLocks noGrp="1"/>
          </p:cNvSpPr>
          <p:nvPr>
            <p:ph type="ftr" sz="quarter" idx="16"/>
          </p:nvPr>
        </p:nvSpPr>
        <p:spPr>
          <a:xfrm>
            <a:off x="2615184" y="6520259"/>
            <a:ext cx="3913632" cy="365125"/>
          </a:xfrm>
        </p:spPr>
        <p:txBody>
          <a:bodyPr/>
          <a:lstStyle/>
          <a:p>
            <a:r>
              <a:rPr lang="de-DE" smtClean="0">
                <a:solidFill>
                  <a:srgbClr val="FFFFFF">
                    <a:lumMod val="65000"/>
                  </a:srgbClr>
                </a:solidFill>
              </a:rPr>
              <a:t>Winfried Hoffmann KIT Seminar</a:t>
            </a:r>
            <a:endParaRPr lang="de-DE" dirty="0" smtClean="0">
              <a:solidFill>
                <a:srgbClr val="FFFFFF">
                  <a:lumMod val="65000"/>
                </a:srgbClr>
              </a:solidFill>
            </a:endParaRPr>
          </a:p>
        </p:txBody>
      </p:sp>
      <p:sp>
        <p:nvSpPr>
          <p:cNvPr id="8" name="Rechteck 7"/>
          <p:cNvSpPr/>
          <p:nvPr/>
        </p:nvSpPr>
        <p:spPr>
          <a:xfrm>
            <a:off x="323528" y="5877272"/>
            <a:ext cx="9144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pic>
        <p:nvPicPr>
          <p:cNvPr id="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48303" t="62699" r="15000" b="35872"/>
          <a:stretch/>
        </p:blipFill>
        <p:spPr bwMode="auto">
          <a:xfrm>
            <a:off x="-12544" y="6237312"/>
            <a:ext cx="9156544" cy="100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umsplatzhalter 2"/>
          <p:cNvSpPr>
            <a:spLocks noGrp="1"/>
          </p:cNvSpPr>
          <p:nvPr>
            <p:ph type="dt" sz="half" idx="14"/>
          </p:nvPr>
        </p:nvSpPr>
        <p:spPr/>
        <p:txBody>
          <a:bodyPr/>
          <a:lstStyle/>
          <a:p>
            <a:r>
              <a:rPr lang="de-DE" smtClean="0">
                <a:solidFill>
                  <a:prstClr val="black"/>
                </a:solidFill>
              </a:rPr>
              <a:t>230224</a:t>
            </a:r>
            <a:endParaRPr lang="de-DE" dirty="0">
              <a:solidFill>
                <a:prstClr val="black"/>
              </a:solidFill>
            </a:endParaRPr>
          </a:p>
        </p:txBody>
      </p:sp>
      <p:sp>
        <p:nvSpPr>
          <p:cNvPr id="7" name="Titel 1"/>
          <p:cNvSpPr>
            <a:spLocks noGrp="1"/>
          </p:cNvSpPr>
          <p:nvPr>
            <p:ph type="title"/>
          </p:nvPr>
        </p:nvSpPr>
        <p:spPr>
          <a:xfrm>
            <a:off x="457200" y="116632"/>
            <a:ext cx="6491064" cy="1143000"/>
          </a:xfrm>
          <a:solidFill>
            <a:srgbClr val="0070C0"/>
          </a:solidFill>
        </p:spPr>
        <p:txBody>
          <a:bodyPr>
            <a:normAutofit/>
          </a:bodyPr>
          <a:lstStyle/>
          <a:p>
            <a:endParaRPr lang="de-DE" b="1" dirty="0">
              <a:solidFill>
                <a:srgbClr val="FFFF00"/>
              </a:solidFill>
            </a:endParaRPr>
          </a:p>
        </p:txBody>
      </p:sp>
    </p:spTree>
    <p:extLst>
      <p:ext uri="{BB962C8B-B14F-4D97-AF65-F5344CB8AC3E}">
        <p14:creationId xmlns:p14="http://schemas.microsoft.com/office/powerpoint/2010/main" val="2828060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5"/>
          </p:nvPr>
        </p:nvSpPr>
        <p:spPr/>
        <p:txBody>
          <a:bodyPr/>
          <a:lstStyle/>
          <a:p>
            <a:fld id="{C35D4D2C-604B-4C3D-9F33-8912E20470A1}" type="slidenum">
              <a:rPr lang="de-DE">
                <a:solidFill>
                  <a:prstClr val="black"/>
                </a:solidFill>
              </a:rPr>
              <a:pPr/>
              <a:t>3</a:t>
            </a:fld>
            <a:endParaRPr lang="de-DE" dirty="0">
              <a:solidFill>
                <a:prstClr val="black"/>
              </a:solidFill>
            </a:endParaRPr>
          </a:p>
        </p:txBody>
      </p:sp>
      <p:sp>
        <p:nvSpPr>
          <p:cNvPr id="6" name="Fußzeilenplatzhalter 5"/>
          <p:cNvSpPr>
            <a:spLocks noGrp="1"/>
          </p:cNvSpPr>
          <p:nvPr>
            <p:ph type="ftr" sz="quarter" idx="16"/>
          </p:nvPr>
        </p:nvSpPr>
        <p:spPr>
          <a:xfrm>
            <a:off x="2615184" y="6520259"/>
            <a:ext cx="3913632" cy="365125"/>
          </a:xfrm>
        </p:spPr>
        <p:txBody>
          <a:bodyPr/>
          <a:lstStyle/>
          <a:p>
            <a:r>
              <a:rPr lang="de-DE" smtClean="0">
                <a:solidFill>
                  <a:srgbClr val="FFFFFF">
                    <a:lumMod val="65000"/>
                  </a:srgbClr>
                </a:solidFill>
              </a:rPr>
              <a:t>Winfried Hoffmann KIT Seminar</a:t>
            </a:r>
            <a:endParaRPr lang="de-DE" dirty="0" smtClean="0">
              <a:solidFill>
                <a:srgbClr val="FFFFFF">
                  <a:lumMod val="65000"/>
                </a:srgbClr>
              </a:solidFill>
            </a:endParaRPr>
          </a:p>
        </p:txBody>
      </p:sp>
      <p:sp>
        <p:nvSpPr>
          <p:cNvPr id="8" name="Rechteck 7"/>
          <p:cNvSpPr/>
          <p:nvPr/>
        </p:nvSpPr>
        <p:spPr>
          <a:xfrm>
            <a:off x="323528" y="5877272"/>
            <a:ext cx="9144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pic>
        <p:nvPicPr>
          <p:cNvPr id="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48303" t="62699" r="15000" b="35872"/>
          <a:stretch/>
        </p:blipFill>
        <p:spPr bwMode="auto">
          <a:xfrm>
            <a:off x="-12544" y="6237312"/>
            <a:ext cx="9156544" cy="100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umsplatzhalter 2"/>
          <p:cNvSpPr>
            <a:spLocks noGrp="1"/>
          </p:cNvSpPr>
          <p:nvPr>
            <p:ph type="dt" sz="half" idx="14"/>
          </p:nvPr>
        </p:nvSpPr>
        <p:spPr/>
        <p:txBody>
          <a:bodyPr/>
          <a:lstStyle/>
          <a:p>
            <a:r>
              <a:rPr lang="de-DE" smtClean="0">
                <a:solidFill>
                  <a:prstClr val="black"/>
                </a:solidFill>
              </a:rPr>
              <a:t>230224</a:t>
            </a:r>
            <a:endParaRPr lang="de-DE" dirty="0">
              <a:solidFill>
                <a:prstClr val="black"/>
              </a:solidFill>
            </a:endParaRPr>
          </a:p>
        </p:txBody>
      </p:sp>
      <p:sp>
        <p:nvSpPr>
          <p:cNvPr id="7" name="Titel 1"/>
          <p:cNvSpPr>
            <a:spLocks noGrp="1"/>
          </p:cNvSpPr>
          <p:nvPr>
            <p:ph type="title"/>
          </p:nvPr>
        </p:nvSpPr>
        <p:spPr>
          <a:xfrm>
            <a:off x="457200" y="116632"/>
            <a:ext cx="6491064" cy="1143000"/>
          </a:xfrm>
          <a:solidFill>
            <a:srgbClr val="0070C0"/>
          </a:solidFill>
        </p:spPr>
        <p:txBody>
          <a:bodyPr>
            <a:normAutofit/>
          </a:bodyPr>
          <a:lstStyle/>
          <a:p>
            <a:r>
              <a:rPr lang="de-DE" b="1" dirty="0" err="1" smtClean="0">
                <a:solidFill>
                  <a:srgbClr val="FFFF00"/>
                </a:solidFill>
              </a:rPr>
              <a:t>Redox</a:t>
            </a:r>
            <a:r>
              <a:rPr lang="de-DE" b="1" dirty="0" smtClean="0">
                <a:solidFill>
                  <a:srgbClr val="FFFF00"/>
                </a:solidFill>
              </a:rPr>
              <a:t> – Flow Batterien</a:t>
            </a:r>
            <a:br>
              <a:rPr lang="de-DE" b="1" dirty="0" smtClean="0">
                <a:solidFill>
                  <a:srgbClr val="FFFF00"/>
                </a:solidFill>
              </a:rPr>
            </a:br>
            <a:r>
              <a:rPr lang="de-DE" b="1" dirty="0" smtClean="0">
                <a:solidFill>
                  <a:srgbClr val="FFFF00"/>
                </a:solidFill>
              </a:rPr>
              <a:t>Fließrichtung beim Ladevorgang </a:t>
            </a:r>
            <a:endParaRPr lang="de-DE" b="1" dirty="0">
              <a:solidFill>
                <a:srgbClr val="FFFF00"/>
              </a:solidFill>
            </a:endParaRPr>
          </a:p>
        </p:txBody>
      </p:sp>
      <p:sp>
        <p:nvSpPr>
          <p:cNvPr id="2" name="Textfeld 1"/>
          <p:cNvSpPr txBox="1"/>
          <p:nvPr/>
        </p:nvSpPr>
        <p:spPr>
          <a:xfrm>
            <a:off x="611560" y="5241974"/>
            <a:ext cx="7279172" cy="923330"/>
          </a:xfrm>
          <a:prstGeom prst="rect">
            <a:avLst/>
          </a:prstGeom>
          <a:noFill/>
        </p:spPr>
        <p:txBody>
          <a:bodyPr wrap="none" rtlCol="0">
            <a:spAutoFit/>
          </a:bodyPr>
          <a:lstStyle/>
          <a:p>
            <a:r>
              <a:rPr lang="de-DE" dirty="0" err="1" smtClean="0"/>
              <a:t>Ref</a:t>
            </a:r>
            <a:r>
              <a:rPr lang="de-DE" dirty="0" smtClean="0"/>
              <a:t>.: Anorganische </a:t>
            </a:r>
            <a:r>
              <a:rPr lang="de-DE" dirty="0" err="1"/>
              <a:t>Redox</a:t>
            </a:r>
            <a:r>
              <a:rPr lang="de-DE" dirty="0"/>
              <a:t>-Flow-Batterien in Theorie und Praxis </a:t>
            </a:r>
            <a:endParaRPr lang="de-DE" dirty="0" smtClean="0"/>
          </a:p>
          <a:p>
            <a:r>
              <a:rPr lang="de-DE" dirty="0" smtClean="0"/>
              <a:t>         M</a:t>
            </a:r>
            <a:r>
              <a:rPr lang="de-DE" dirty="0"/>
              <a:t>. </a:t>
            </a:r>
            <a:r>
              <a:rPr lang="de-DE" dirty="0" err="1"/>
              <a:t>Ducci</a:t>
            </a:r>
            <a:r>
              <a:rPr lang="de-DE" dirty="0"/>
              <a:t>; D. </a:t>
            </a:r>
            <a:r>
              <a:rPr lang="de-DE" dirty="0" err="1"/>
              <a:t>Quarthal</a:t>
            </a:r>
            <a:r>
              <a:rPr lang="de-DE" dirty="0"/>
              <a:t>; J. Novotny; M. </a:t>
            </a:r>
            <a:r>
              <a:rPr lang="de-DE" dirty="0" err="1" smtClean="0"/>
              <a:t>Oetken</a:t>
            </a:r>
            <a:endParaRPr lang="de-DE" dirty="0" smtClean="0"/>
          </a:p>
          <a:p>
            <a:r>
              <a:rPr lang="de-DE" dirty="0"/>
              <a:t>https://www.spektrum.de/fm/976/Experimentieranleitung_Redox-Flow.pdf</a:t>
            </a:r>
          </a:p>
        </p:txBody>
      </p:sp>
      <p:sp>
        <p:nvSpPr>
          <p:cNvPr id="4" name="Rechteck 3"/>
          <p:cNvSpPr/>
          <p:nvPr/>
        </p:nvSpPr>
        <p:spPr>
          <a:xfrm>
            <a:off x="3563888" y="2924944"/>
            <a:ext cx="828092" cy="1584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4355976" y="2924944"/>
            <a:ext cx="828092" cy="158417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 Verbindung 11"/>
          <p:cNvCxnSpPr/>
          <p:nvPr/>
        </p:nvCxnSpPr>
        <p:spPr>
          <a:xfrm>
            <a:off x="4355976" y="2924944"/>
            <a:ext cx="0" cy="1584176"/>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5940152" y="1772816"/>
            <a:ext cx="1562472" cy="1562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p:cNvSpPr/>
          <p:nvPr/>
        </p:nvSpPr>
        <p:spPr>
          <a:xfrm>
            <a:off x="5940152" y="3738736"/>
            <a:ext cx="1562472" cy="1562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p:cNvSpPr/>
          <p:nvPr/>
        </p:nvSpPr>
        <p:spPr>
          <a:xfrm>
            <a:off x="1115616" y="1772816"/>
            <a:ext cx="1562472" cy="156247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p:cNvSpPr/>
          <p:nvPr/>
        </p:nvSpPr>
        <p:spPr>
          <a:xfrm>
            <a:off x="1115616" y="3738736"/>
            <a:ext cx="1562472" cy="156247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3977934" y="2319263"/>
            <a:ext cx="773097" cy="461665"/>
          </a:xfrm>
          <a:prstGeom prst="rect">
            <a:avLst/>
          </a:prstGeom>
          <a:solidFill>
            <a:schemeClr val="bg1">
              <a:lumMod val="95000"/>
            </a:schemeClr>
          </a:solidFill>
        </p:spPr>
        <p:txBody>
          <a:bodyPr wrap="none" rtlCol="0">
            <a:spAutoFit/>
          </a:bodyPr>
          <a:lstStyle/>
          <a:p>
            <a:r>
              <a:rPr lang="de-DE" sz="2400" dirty="0" smtClean="0"/>
              <a:t>Zelle</a:t>
            </a:r>
            <a:endParaRPr lang="de-DE" sz="2400" dirty="0"/>
          </a:p>
        </p:txBody>
      </p:sp>
      <p:sp>
        <p:nvSpPr>
          <p:cNvPr id="19" name="Textfeld 18"/>
          <p:cNvSpPr txBox="1"/>
          <p:nvPr/>
        </p:nvSpPr>
        <p:spPr>
          <a:xfrm>
            <a:off x="3635896" y="4767535"/>
            <a:ext cx="1419106" cy="461665"/>
          </a:xfrm>
          <a:prstGeom prst="rect">
            <a:avLst/>
          </a:prstGeom>
          <a:noFill/>
        </p:spPr>
        <p:txBody>
          <a:bodyPr wrap="none" rtlCol="0">
            <a:spAutoFit/>
          </a:bodyPr>
          <a:lstStyle/>
          <a:p>
            <a:r>
              <a:rPr lang="de-DE" sz="2400" dirty="0" smtClean="0"/>
              <a:t>Membran</a:t>
            </a:r>
            <a:endParaRPr lang="de-DE" sz="2400" dirty="0"/>
          </a:p>
        </p:txBody>
      </p:sp>
      <p:cxnSp>
        <p:nvCxnSpPr>
          <p:cNvPr id="21" name="Gerade Verbindung mit Pfeil 20"/>
          <p:cNvCxnSpPr>
            <a:stCxn id="19" idx="0"/>
          </p:cNvCxnSpPr>
          <p:nvPr/>
        </p:nvCxnSpPr>
        <p:spPr>
          <a:xfrm flipV="1">
            <a:off x="4345449" y="4519972"/>
            <a:ext cx="0" cy="247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Nach rechts gekrümmter Pfeil 23"/>
          <p:cNvSpPr/>
          <p:nvPr/>
        </p:nvSpPr>
        <p:spPr>
          <a:xfrm rot="3350344">
            <a:off x="4982343" y="1475597"/>
            <a:ext cx="688410" cy="1538074"/>
          </a:xfrm>
          <a:prstGeom prst="curv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6" name="Nach links gekrümmter Pfeil 25"/>
          <p:cNvSpPr/>
          <p:nvPr/>
        </p:nvSpPr>
        <p:spPr>
          <a:xfrm rot="18024361">
            <a:off x="2950033" y="1506310"/>
            <a:ext cx="731520" cy="1481897"/>
          </a:xfrm>
          <a:prstGeom prst="curvedLef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7" name="Nach links gekrümmter Pfeil 26"/>
          <p:cNvSpPr/>
          <p:nvPr/>
        </p:nvSpPr>
        <p:spPr>
          <a:xfrm rot="3792659">
            <a:off x="2922894" y="4023656"/>
            <a:ext cx="731520" cy="1481897"/>
          </a:xfrm>
          <a:prstGeom prst="curvedLef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8" name="Nach rechts gekrümmter Pfeil 27"/>
          <p:cNvSpPr/>
          <p:nvPr/>
        </p:nvSpPr>
        <p:spPr>
          <a:xfrm rot="18165673">
            <a:off x="5076754" y="4042585"/>
            <a:ext cx="688410" cy="1538074"/>
          </a:xfrm>
          <a:prstGeom prst="curv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9" name="Textfeld 28"/>
          <p:cNvSpPr txBox="1"/>
          <p:nvPr/>
        </p:nvSpPr>
        <p:spPr>
          <a:xfrm>
            <a:off x="5940152" y="3347700"/>
            <a:ext cx="1773434" cy="369332"/>
          </a:xfrm>
          <a:prstGeom prst="rect">
            <a:avLst/>
          </a:prstGeom>
          <a:noFill/>
        </p:spPr>
        <p:txBody>
          <a:bodyPr wrap="none" rtlCol="0">
            <a:spAutoFit/>
          </a:bodyPr>
          <a:lstStyle/>
          <a:p>
            <a:r>
              <a:rPr lang="de-DE" dirty="0" smtClean="0"/>
              <a:t>Elektrolyt - Tanks</a:t>
            </a:r>
            <a:endParaRPr lang="de-DE" dirty="0"/>
          </a:p>
        </p:txBody>
      </p:sp>
      <p:sp>
        <p:nvSpPr>
          <p:cNvPr id="30" name="Textfeld 29"/>
          <p:cNvSpPr txBox="1"/>
          <p:nvPr/>
        </p:nvSpPr>
        <p:spPr>
          <a:xfrm>
            <a:off x="1043608" y="3356992"/>
            <a:ext cx="1773434" cy="369332"/>
          </a:xfrm>
          <a:prstGeom prst="rect">
            <a:avLst/>
          </a:prstGeom>
          <a:noFill/>
        </p:spPr>
        <p:txBody>
          <a:bodyPr wrap="none" rtlCol="0">
            <a:spAutoFit/>
          </a:bodyPr>
          <a:lstStyle/>
          <a:p>
            <a:r>
              <a:rPr lang="de-DE" dirty="0" smtClean="0"/>
              <a:t>Elektrolyt - Tanks</a:t>
            </a:r>
            <a:endParaRPr lang="de-DE" dirty="0"/>
          </a:p>
        </p:txBody>
      </p:sp>
      <p:sp>
        <p:nvSpPr>
          <p:cNvPr id="31" name="Textfeld 30"/>
          <p:cNvSpPr txBox="1"/>
          <p:nvPr/>
        </p:nvSpPr>
        <p:spPr>
          <a:xfrm>
            <a:off x="3315793" y="3140968"/>
            <a:ext cx="798617" cy="369332"/>
          </a:xfrm>
          <a:prstGeom prst="rect">
            <a:avLst/>
          </a:prstGeom>
          <a:solidFill>
            <a:schemeClr val="bg1">
              <a:lumMod val="95000"/>
            </a:schemeClr>
          </a:solidFill>
        </p:spPr>
        <p:txBody>
          <a:bodyPr wrap="none" rtlCol="0">
            <a:spAutoFit/>
          </a:bodyPr>
          <a:lstStyle/>
          <a:p>
            <a:r>
              <a:rPr lang="de-DE" dirty="0" smtClean="0"/>
              <a:t>Anode</a:t>
            </a:r>
            <a:endParaRPr lang="de-DE" dirty="0"/>
          </a:p>
        </p:txBody>
      </p:sp>
      <p:sp>
        <p:nvSpPr>
          <p:cNvPr id="33" name="Textfeld 32"/>
          <p:cNvSpPr txBox="1"/>
          <p:nvPr/>
        </p:nvSpPr>
        <p:spPr>
          <a:xfrm>
            <a:off x="4637479" y="3140968"/>
            <a:ext cx="967381" cy="369332"/>
          </a:xfrm>
          <a:prstGeom prst="rect">
            <a:avLst/>
          </a:prstGeom>
          <a:solidFill>
            <a:schemeClr val="bg1">
              <a:lumMod val="95000"/>
            </a:schemeClr>
          </a:solidFill>
        </p:spPr>
        <p:txBody>
          <a:bodyPr wrap="none" rtlCol="0">
            <a:spAutoFit/>
          </a:bodyPr>
          <a:lstStyle/>
          <a:p>
            <a:r>
              <a:rPr lang="de-DE" dirty="0" smtClean="0"/>
              <a:t>Kathode</a:t>
            </a:r>
            <a:endParaRPr lang="de-DE" dirty="0"/>
          </a:p>
        </p:txBody>
      </p:sp>
      <p:sp>
        <p:nvSpPr>
          <p:cNvPr id="34" name="Textfeld 33"/>
          <p:cNvSpPr txBox="1"/>
          <p:nvPr/>
        </p:nvSpPr>
        <p:spPr>
          <a:xfrm>
            <a:off x="6268915" y="2420888"/>
            <a:ext cx="965329" cy="369332"/>
          </a:xfrm>
          <a:prstGeom prst="rect">
            <a:avLst/>
          </a:prstGeom>
          <a:solidFill>
            <a:schemeClr val="bg1">
              <a:lumMod val="95000"/>
            </a:schemeClr>
          </a:solidFill>
        </p:spPr>
        <p:txBody>
          <a:bodyPr wrap="none" rtlCol="0">
            <a:spAutoFit/>
          </a:bodyPr>
          <a:lstStyle/>
          <a:p>
            <a:r>
              <a:rPr lang="de-DE" dirty="0" err="1" smtClean="0"/>
              <a:t>Katholyt</a:t>
            </a:r>
            <a:endParaRPr lang="de-DE" dirty="0"/>
          </a:p>
        </p:txBody>
      </p:sp>
      <p:sp>
        <p:nvSpPr>
          <p:cNvPr id="36" name="Textfeld 35"/>
          <p:cNvSpPr txBox="1"/>
          <p:nvPr/>
        </p:nvSpPr>
        <p:spPr>
          <a:xfrm>
            <a:off x="1475656" y="2420888"/>
            <a:ext cx="796565" cy="369332"/>
          </a:xfrm>
          <a:prstGeom prst="rect">
            <a:avLst/>
          </a:prstGeom>
          <a:solidFill>
            <a:schemeClr val="bg1">
              <a:lumMod val="95000"/>
            </a:schemeClr>
          </a:solidFill>
        </p:spPr>
        <p:txBody>
          <a:bodyPr wrap="none" rtlCol="0">
            <a:spAutoFit/>
          </a:bodyPr>
          <a:lstStyle/>
          <a:p>
            <a:r>
              <a:rPr lang="de-DE" dirty="0" err="1" smtClean="0"/>
              <a:t>Anolyt</a:t>
            </a:r>
            <a:endParaRPr lang="de-DE" dirty="0"/>
          </a:p>
        </p:txBody>
      </p:sp>
      <p:cxnSp>
        <p:nvCxnSpPr>
          <p:cNvPr id="38" name="Gerade Verbindung 37"/>
          <p:cNvCxnSpPr/>
          <p:nvPr/>
        </p:nvCxnSpPr>
        <p:spPr>
          <a:xfrm flipV="1">
            <a:off x="3851920" y="1628800"/>
            <a:ext cx="0" cy="12961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p:nvCxnSpPr>
        <p:spPr>
          <a:xfrm flipV="1">
            <a:off x="4716016" y="1628800"/>
            <a:ext cx="0" cy="12961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p:nvCxnSpPr>
        <p:spPr>
          <a:xfrm>
            <a:off x="3851920" y="1628800"/>
            <a:ext cx="8640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Ellipse 43"/>
          <p:cNvSpPr/>
          <p:nvPr/>
        </p:nvSpPr>
        <p:spPr>
          <a:xfrm>
            <a:off x="4190780" y="1484784"/>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6" name="Gerade Verbindung mit Pfeil 45"/>
          <p:cNvCxnSpPr/>
          <p:nvPr/>
        </p:nvCxnSpPr>
        <p:spPr>
          <a:xfrm flipV="1">
            <a:off x="4139952" y="1484784"/>
            <a:ext cx="425776" cy="2880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091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5"/>
          </p:nvPr>
        </p:nvSpPr>
        <p:spPr/>
        <p:txBody>
          <a:bodyPr/>
          <a:lstStyle/>
          <a:p>
            <a:fld id="{C35D4D2C-604B-4C3D-9F33-8912E20470A1}" type="slidenum">
              <a:rPr lang="de-DE">
                <a:solidFill>
                  <a:prstClr val="black"/>
                </a:solidFill>
              </a:rPr>
              <a:pPr/>
              <a:t>4</a:t>
            </a:fld>
            <a:endParaRPr lang="de-DE" dirty="0">
              <a:solidFill>
                <a:prstClr val="black"/>
              </a:solidFill>
            </a:endParaRPr>
          </a:p>
        </p:txBody>
      </p:sp>
      <p:sp>
        <p:nvSpPr>
          <p:cNvPr id="6" name="Fußzeilenplatzhalter 5"/>
          <p:cNvSpPr>
            <a:spLocks noGrp="1"/>
          </p:cNvSpPr>
          <p:nvPr>
            <p:ph type="ftr" sz="quarter" idx="16"/>
          </p:nvPr>
        </p:nvSpPr>
        <p:spPr>
          <a:xfrm>
            <a:off x="2615184" y="6520259"/>
            <a:ext cx="3913632" cy="365125"/>
          </a:xfrm>
        </p:spPr>
        <p:txBody>
          <a:bodyPr/>
          <a:lstStyle/>
          <a:p>
            <a:r>
              <a:rPr lang="de-DE" smtClean="0">
                <a:solidFill>
                  <a:srgbClr val="FFFFFF">
                    <a:lumMod val="65000"/>
                  </a:srgbClr>
                </a:solidFill>
              </a:rPr>
              <a:t>Winfried Hoffmann KIT Seminar</a:t>
            </a:r>
            <a:endParaRPr lang="de-DE" dirty="0" smtClean="0">
              <a:solidFill>
                <a:srgbClr val="FFFFFF">
                  <a:lumMod val="65000"/>
                </a:srgbClr>
              </a:solidFill>
            </a:endParaRPr>
          </a:p>
        </p:txBody>
      </p:sp>
      <p:sp>
        <p:nvSpPr>
          <p:cNvPr id="8" name="Rechteck 7"/>
          <p:cNvSpPr/>
          <p:nvPr/>
        </p:nvSpPr>
        <p:spPr>
          <a:xfrm>
            <a:off x="323528" y="5877272"/>
            <a:ext cx="9144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pic>
        <p:nvPicPr>
          <p:cNvPr id="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48303" t="62699" r="15000" b="35872"/>
          <a:stretch/>
        </p:blipFill>
        <p:spPr bwMode="auto">
          <a:xfrm>
            <a:off x="-12544" y="6237312"/>
            <a:ext cx="9156544" cy="100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umsplatzhalter 2"/>
          <p:cNvSpPr>
            <a:spLocks noGrp="1"/>
          </p:cNvSpPr>
          <p:nvPr>
            <p:ph type="dt" sz="half" idx="14"/>
          </p:nvPr>
        </p:nvSpPr>
        <p:spPr/>
        <p:txBody>
          <a:bodyPr/>
          <a:lstStyle/>
          <a:p>
            <a:r>
              <a:rPr lang="de-DE" smtClean="0">
                <a:solidFill>
                  <a:prstClr val="black"/>
                </a:solidFill>
              </a:rPr>
              <a:t>230224</a:t>
            </a:r>
            <a:endParaRPr lang="de-DE" dirty="0">
              <a:solidFill>
                <a:prstClr val="black"/>
              </a:solidFill>
            </a:endParaRPr>
          </a:p>
        </p:txBody>
      </p:sp>
      <p:sp>
        <p:nvSpPr>
          <p:cNvPr id="7" name="Titel 1"/>
          <p:cNvSpPr>
            <a:spLocks noGrp="1"/>
          </p:cNvSpPr>
          <p:nvPr>
            <p:ph type="title"/>
          </p:nvPr>
        </p:nvSpPr>
        <p:spPr>
          <a:xfrm>
            <a:off x="457200" y="116632"/>
            <a:ext cx="6491064" cy="1143000"/>
          </a:xfrm>
          <a:solidFill>
            <a:srgbClr val="0070C0"/>
          </a:solidFill>
        </p:spPr>
        <p:txBody>
          <a:bodyPr>
            <a:normAutofit/>
          </a:bodyPr>
          <a:lstStyle/>
          <a:p>
            <a:r>
              <a:rPr lang="de-DE" b="1" dirty="0" smtClean="0">
                <a:solidFill>
                  <a:srgbClr val="FFFF00"/>
                </a:solidFill>
              </a:rPr>
              <a:t>Wirkungsweise der </a:t>
            </a:r>
            <a:br>
              <a:rPr lang="de-DE" b="1" dirty="0" smtClean="0">
                <a:solidFill>
                  <a:srgbClr val="FFFF00"/>
                </a:solidFill>
              </a:rPr>
            </a:br>
            <a:r>
              <a:rPr lang="de-DE" b="1" dirty="0" err="1" smtClean="0">
                <a:solidFill>
                  <a:srgbClr val="FFFF00"/>
                </a:solidFill>
              </a:rPr>
              <a:t>Redox</a:t>
            </a:r>
            <a:r>
              <a:rPr lang="de-DE" b="1" dirty="0" smtClean="0">
                <a:solidFill>
                  <a:srgbClr val="FFFF00"/>
                </a:solidFill>
              </a:rPr>
              <a:t> – Flow Batterie </a:t>
            </a:r>
            <a:endParaRPr lang="de-DE" b="1" dirty="0">
              <a:solidFill>
                <a:srgbClr val="FFFF00"/>
              </a:solidFill>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851" t="53781" r="29775" b="12257"/>
          <a:stretch/>
        </p:blipFill>
        <p:spPr bwMode="auto">
          <a:xfrm>
            <a:off x="1824359" y="1412776"/>
            <a:ext cx="6636073" cy="2581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3851" t="48507" r="30388" b="19513"/>
          <a:stretch/>
        </p:blipFill>
        <p:spPr bwMode="auto">
          <a:xfrm>
            <a:off x="1824360" y="3789040"/>
            <a:ext cx="6636072" cy="2463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Gerade Verbindung 3"/>
          <p:cNvCxnSpPr/>
          <p:nvPr/>
        </p:nvCxnSpPr>
        <p:spPr>
          <a:xfrm>
            <a:off x="467544" y="3861048"/>
            <a:ext cx="7632848" cy="0"/>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677039" y="1547500"/>
            <a:ext cx="798617" cy="369332"/>
          </a:xfrm>
          <a:prstGeom prst="rect">
            <a:avLst/>
          </a:prstGeom>
          <a:noFill/>
        </p:spPr>
        <p:txBody>
          <a:bodyPr wrap="none" rtlCol="0">
            <a:spAutoFit/>
          </a:bodyPr>
          <a:lstStyle/>
          <a:p>
            <a:r>
              <a:rPr lang="de-DE" dirty="0" smtClean="0"/>
              <a:t>Anode</a:t>
            </a:r>
            <a:endParaRPr lang="de-DE" dirty="0"/>
          </a:p>
        </p:txBody>
      </p:sp>
      <p:sp>
        <p:nvSpPr>
          <p:cNvPr id="15" name="Textfeld 14"/>
          <p:cNvSpPr txBox="1"/>
          <p:nvPr/>
        </p:nvSpPr>
        <p:spPr>
          <a:xfrm>
            <a:off x="683568" y="2411596"/>
            <a:ext cx="967381" cy="369332"/>
          </a:xfrm>
          <a:prstGeom prst="rect">
            <a:avLst/>
          </a:prstGeom>
          <a:noFill/>
        </p:spPr>
        <p:txBody>
          <a:bodyPr wrap="none" rtlCol="0">
            <a:spAutoFit/>
          </a:bodyPr>
          <a:lstStyle/>
          <a:p>
            <a:r>
              <a:rPr lang="de-DE" dirty="0" smtClean="0"/>
              <a:t>Kathode</a:t>
            </a:r>
            <a:endParaRPr lang="de-DE" dirty="0"/>
          </a:p>
        </p:txBody>
      </p:sp>
      <p:sp>
        <p:nvSpPr>
          <p:cNvPr id="16" name="Textfeld 15"/>
          <p:cNvSpPr txBox="1"/>
          <p:nvPr/>
        </p:nvSpPr>
        <p:spPr>
          <a:xfrm>
            <a:off x="683568" y="3851756"/>
            <a:ext cx="798617" cy="369332"/>
          </a:xfrm>
          <a:prstGeom prst="rect">
            <a:avLst/>
          </a:prstGeom>
          <a:noFill/>
        </p:spPr>
        <p:txBody>
          <a:bodyPr wrap="none" rtlCol="0">
            <a:spAutoFit/>
          </a:bodyPr>
          <a:lstStyle/>
          <a:p>
            <a:r>
              <a:rPr lang="de-DE" dirty="0" smtClean="0"/>
              <a:t>Anode</a:t>
            </a:r>
            <a:endParaRPr lang="de-DE" dirty="0"/>
          </a:p>
        </p:txBody>
      </p:sp>
      <p:sp>
        <p:nvSpPr>
          <p:cNvPr id="17" name="Textfeld 16"/>
          <p:cNvSpPr txBox="1"/>
          <p:nvPr/>
        </p:nvSpPr>
        <p:spPr>
          <a:xfrm>
            <a:off x="690097" y="4725144"/>
            <a:ext cx="967381" cy="369332"/>
          </a:xfrm>
          <a:prstGeom prst="rect">
            <a:avLst/>
          </a:prstGeom>
          <a:noFill/>
        </p:spPr>
        <p:txBody>
          <a:bodyPr wrap="none" rtlCol="0">
            <a:spAutoFit/>
          </a:bodyPr>
          <a:lstStyle/>
          <a:p>
            <a:r>
              <a:rPr lang="de-DE" dirty="0" smtClean="0"/>
              <a:t>Kathode</a:t>
            </a:r>
            <a:endParaRPr lang="de-DE" dirty="0"/>
          </a:p>
        </p:txBody>
      </p:sp>
    </p:spTree>
    <p:extLst>
      <p:ext uri="{BB962C8B-B14F-4D97-AF65-F5344CB8AC3E}">
        <p14:creationId xmlns:p14="http://schemas.microsoft.com/office/powerpoint/2010/main" val="168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5"/>
          </p:nvPr>
        </p:nvSpPr>
        <p:spPr/>
        <p:txBody>
          <a:bodyPr/>
          <a:lstStyle/>
          <a:p>
            <a:fld id="{C35D4D2C-604B-4C3D-9F33-8912E20470A1}" type="slidenum">
              <a:rPr lang="de-DE">
                <a:solidFill>
                  <a:prstClr val="black"/>
                </a:solidFill>
              </a:rPr>
              <a:pPr/>
              <a:t>5</a:t>
            </a:fld>
            <a:endParaRPr lang="de-DE" dirty="0">
              <a:solidFill>
                <a:prstClr val="black"/>
              </a:solidFill>
            </a:endParaRPr>
          </a:p>
        </p:txBody>
      </p:sp>
      <p:sp>
        <p:nvSpPr>
          <p:cNvPr id="6" name="Fußzeilenplatzhalter 5"/>
          <p:cNvSpPr>
            <a:spLocks noGrp="1"/>
          </p:cNvSpPr>
          <p:nvPr>
            <p:ph type="ftr" sz="quarter" idx="16"/>
          </p:nvPr>
        </p:nvSpPr>
        <p:spPr>
          <a:xfrm>
            <a:off x="2615184" y="6520259"/>
            <a:ext cx="3913632" cy="365125"/>
          </a:xfrm>
        </p:spPr>
        <p:txBody>
          <a:bodyPr/>
          <a:lstStyle/>
          <a:p>
            <a:r>
              <a:rPr lang="de-DE" smtClean="0">
                <a:solidFill>
                  <a:srgbClr val="FFFFFF">
                    <a:lumMod val="65000"/>
                  </a:srgbClr>
                </a:solidFill>
              </a:rPr>
              <a:t>Winfried Hoffmann KIT Seminar</a:t>
            </a:r>
            <a:endParaRPr lang="de-DE" dirty="0" smtClean="0">
              <a:solidFill>
                <a:srgbClr val="FFFFFF">
                  <a:lumMod val="65000"/>
                </a:srgbClr>
              </a:solidFill>
            </a:endParaRPr>
          </a:p>
        </p:txBody>
      </p:sp>
      <p:sp>
        <p:nvSpPr>
          <p:cNvPr id="8" name="Rechteck 7"/>
          <p:cNvSpPr/>
          <p:nvPr/>
        </p:nvSpPr>
        <p:spPr>
          <a:xfrm>
            <a:off x="323528" y="5877272"/>
            <a:ext cx="9144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pic>
        <p:nvPicPr>
          <p:cNvPr id="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48303" t="62699" r="15000" b="35872"/>
          <a:stretch/>
        </p:blipFill>
        <p:spPr bwMode="auto">
          <a:xfrm>
            <a:off x="-12544" y="6237312"/>
            <a:ext cx="9156544" cy="100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umsplatzhalter 2"/>
          <p:cNvSpPr>
            <a:spLocks noGrp="1"/>
          </p:cNvSpPr>
          <p:nvPr>
            <p:ph type="dt" sz="half" idx="14"/>
          </p:nvPr>
        </p:nvSpPr>
        <p:spPr/>
        <p:txBody>
          <a:bodyPr/>
          <a:lstStyle/>
          <a:p>
            <a:r>
              <a:rPr lang="de-DE" smtClean="0">
                <a:solidFill>
                  <a:prstClr val="black"/>
                </a:solidFill>
              </a:rPr>
              <a:t>230224</a:t>
            </a:r>
            <a:endParaRPr lang="de-DE" dirty="0">
              <a:solidFill>
                <a:prstClr val="black"/>
              </a:solidFill>
            </a:endParaRPr>
          </a:p>
        </p:txBody>
      </p:sp>
      <p:sp>
        <p:nvSpPr>
          <p:cNvPr id="7" name="Titel 1"/>
          <p:cNvSpPr>
            <a:spLocks noGrp="1"/>
          </p:cNvSpPr>
          <p:nvPr>
            <p:ph type="title"/>
          </p:nvPr>
        </p:nvSpPr>
        <p:spPr>
          <a:xfrm>
            <a:off x="457200" y="116632"/>
            <a:ext cx="6491064" cy="1143000"/>
          </a:xfrm>
          <a:solidFill>
            <a:srgbClr val="0070C0"/>
          </a:solidFill>
        </p:spPr>
        <p:txBody>
          <a:bodyPr>
            <a:normAutofit/>
          </a:bodyPr>
          <a:lstStyle/>
          <a:p>
            <a:r>
              <a:rPr lang="de-DE" b="1" dirty="0" err="1" smtClean="0">
                <a:solidFill>
                  <a:srgbClr val="FFFF00"/>
                </a:solidFill>
              </a:rPr>
              <a:t>Redox</a:t>
            </a:r>
            <a:r>
              <a:rPr lang="de-DE" b="1" dirty="0" smtClean="0">
                <a:solidFill>
                  <a:srgbClr val="FFFF00"/>
                </a:solidFill>
              </a:rPr>
              <a:t> – Flow </a:t>
            </a:r>
            <a:r>
              <a:rPr lang="de-DE" b="1" dirty="0" smtClean="0">
                <a:solidFill>
                  <a:srgbClr val="FFFF00"/>
                </a:solidFill>
              </a:rPr>
              <a:t>Batterien</a:t>
            </a:r>
            <a:br>
              <a:rPr lang="de-DE" b="1" dirty="0" smtClean="0">
                <a:solidFill>
                  <a:srgbClr val="FFFF00"/>
                </a:solidFill>
              </a:rPr>
            </a:br>
            <a:r>
              <a:rPr lang="de-DE" b="1" dirty="0" smtClean="0">
                <a:solidFill>
                  <a:srgbClr val="FFFF00"/>
                </a:solidFill>
              </a:rPr>
              <a:t>Ladevorgang</a:t>
            </a:r>
            <a:endParaRPr lang="de-DE" b="1" dirty="0">
              <a:solidFill>
                <a:srgbClr val="FFFF00"/>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465" t="28724" r="33629" b="8964"/>
          <a:stretch/>
        </p:blipFill>
        <p:spPr bwMode="auto">
          <a:xfrm>
            <a:off x="1739900" y="1412776"/>
            <a:ext cx="5207000" cy="480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1475656" y="5877272"/>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35357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5"/>
          </p:nvPr>
        </p:nvSpPr>
        <p:spPr/>
        <p:txBody>
          <a:bodyPr/>
          <a:lstStyle/>
          <a:p>
            <a:fld id="{C35D4D2C-604B-4C3D-9F33-8912E20470A1}" type="slidenum">
              <a:rPr lang="de-DE">
                <a:solidFill>
                  <a:prstClr val="black"/>
                </a:solidFill>
              </a:rPr>
              <a:pPr/>
              <a:t>6</a:t>
            </a:fld>
            <a:endParaRPr lang="de-DE" dirty="0">
              <a:solidFill>
                <a:prstClr val="black"/>
              </a:solidFill>
            </a:endParaRPr>
          </a:p>
        </p:txBody>
      </p:sp>
      <p:sp>
        <p:nvSpPr>
          <p:cNvPr id="6" name="Fußzeilenplatzhalter 5"/>
          <p:cNvSpPr>
            <a:spLocks noGrp="1"/>
          </p:cNvSpPr>
          <p:nvPr>
            <p:ph type="ftr" sz="quarter" idx="16"/>
          </p:nvPr>
        </p:nvSpPr>
        <p:spPr>
          <a:xfrm>
            <a:off x="2615184" y="6520259"/>
            <a:ext cx="3913632" cy="365125"/>
          </a:xfrm>
        </p:spPr>
        <p:txBody>
          <a:bodyPr/>
          <a:lstStyle/>
          <a:p>
            <a:r>
              <a:rPr lang="de-DE" smtClean="0">
                <a:solidFill>
                  <a:srgbClr val="FFFFFF">
                    <a:lumMod val="65000"/>
                  </a:srgbClr>
                </a:solidFill>
              </a:rPr>
              <a:t>Winfried Hoffmann KIT Seminar</a:t>
            </a:r>
            <a:endParaRPr lang="de-DE" dirty="0" smtClean="0">
              <a:solidFill>
                <a:srgbClr val="FFFFFF">
                  <a:lumMod val="65000"/>
                </a:srgbClr>
              </a:solidFill>
            </a:endParaRPr>
          </a:p>
        </p:txBody>
      </p:sp>
      <p:sp>
        <p:nvSpPr>
          <p:cNvPr id="8" name="Rechteck 7"/>
          <p:cNvSpPr/>
          <p:nvPr/>
        </p:nvSpPr>
        <p:spPr>
          <a:xfrm>
            <a:off x="323528" y="5877272"/>
            <a:ext cx="9144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pic>
        <p:nvPicPr>
          <p:cNvPr id="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48303" t="62699" r="15000" b="35872"/>
          <a:stretch/>
        </p:blipFill>
        <p:spPr bwMode="auto">
          <a:xfrm>
            <a:off x="-12544" y="6237312"/>
            <a:ext cx="9156544" cy="100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umsplatzhalter 2"/>
          <p:cNvSpPr>
            <a:spLocks noGrp="1"/>
          </p:cNvSpPr>
          <p:nvPr>
            <p:ph type="dt" sz="half" idx="14"/>
          </p:nvPr>
        </p:nvSpPr>
        <p:spPr/>
        <p:txBody>
          <a:bodyPr/>
          <a:lstStyle/>
          <a:p>
            <a:r>
              <a:rPr lang="de-DE" smtClean="0">
                <a:solidFill>
                  <a:prstClr val="black"/>
                </a:solidFill>
              </a:rPr>
              <a:t>230224</a:t>
            </a:r>
            <a:endParaRPr lang="de-DE" dirty="0">
              <a:solidFill>
                <a:prstClr val="black"/>
              </a:solidFill>
            </a:endParaRPr>
          </a:p>
        </p:txBody>
      </p:sp>
      <p:sp>
        <p:nvSpPr>
          <p:cNvPr id="7" name="Titel 1"/>
          <p:cNvSpPr>
            <a:spLocks noGrp="1"/>
          </p:cNvSpPr>
          <p:nvPr>
            <p:ph type="title"/>
          </p:nvPr>
        </p:nvSpPr>
        <p:spPr>
          <a:xfrm>
            <a:off x="457200" y="116632"/>
            <a:ext cx="6491064" cy="1143000"/>
          </a:xfrm>
          <a:solidFill>
            <a:srgbClr val="0070C0"/>
          </a:solidFill>
        </p:spPr>
        <p:txBody>
          <a:bodyPr>
            <a:normAutofit/>
          </a:bodyPr>
          <a:lstStyle/>
          <a:p>
            <a:r>
              <a:rPr lang="de-DE" b="1" dirty="0" err="1">
                <a:solidFill>
                  <a:srgbClr val="FFFF00"/>
                </a:solidFill>
              </a:rPr>
              <a:t>Redox</a:t>
            </a:r>
            <a:r>
              <a:rPr lang="de-DE" b="1" dirty="0">
                <a:solidFill>
                  <a:srgbClr val="FFFF00"/>
                </a:solidFill>
              </a:rPr>
              <a:t> – Flow Batterien</a:t>
            </a:r>
            <a:br>
              <a:rPr lang="de-DE" b="1" dirty="0">
                <a:solidFill>
                  <a:srgbClr val="FFFF00"/>
                </a:solidFill>
              </a:rPr>
            </a:br>
            <a:r>
              <a:rPr lang="de-DE" b="1" dirty="0" smtClean="0">
                <a:solidFill>
                  <a:srgbClr val="FFFF00"/>
                </a:solidFill>
              </a:rPr>
              <a:t>Entladevorgang</a:t>
            </a:r>
            <a:endParaRPr lang="de-DE" b="1" dirty="0">
              <a:solidFill>
                <a:srgbClr val="FFFF00"/>
              </a:solidFill>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991" t="34660" r="33191" b="3852"/>
          <a:stretch/>
        </p:blipFill>
        <p:spPr bwMode="auto">
          <a:xfrm>
            <a:off x="1798216" y="1428204"/>
            <a:ext cx="5194300" cy="473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hteck 9"/>
          <p:cNvSpPr/>
          <p:nvPr/>
        </p:nvSpPr>
        <p:spPr>
          <a:xfrm>
            <a:off x="1331640" y="5877272"/>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40550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5"/>
          </p:nvPr>
        </p:nvSpPr>
        <p:spPr/>
        <p:txBody>
          <a:bodyPr/>
          <a:lstStyle/>
          <a:p>
            <a:fld id="{C35D4D2C-604B-4C3D-9F33-8912E20470A1}" type="slidenum">
              <a:rPr lang="de-DE">
                <a:solidFill>
                  <a:prstClr val="black"/>
                </a:solidFill>
              </a:rPr>
              <a:pPr/>
              <a:t>7</a:t>
            </a:fld>
            <a:endParaRPr lang="de-DE" dirty="0">
              <a:solidFill>
                <a:prstClr val="black"/>
              </a:solidFill>
            </a:endParaRPr>
          </a:p>
        </p:txBody>
      </p:sp>
      <p:sp>
        <p:nvSpPr>
          <p:cNvPr id="6" name="Fußzeilenplatzhalter 5"/>
          <p:cNvSpPr>
            <a:spLocks noGrp="1"/>
          </p:cNvSpPr>
          <p:nvPr>
            <p:ph type="ftr" sz="quarter" idx="16"/>
          </p:nvPr>
        </p:nvSpPr>
        <p:spPr>
          <a:xfrm>
            <a:off x="2615184" y="6520259"/>
            <a:ext cx="3913632" cy="365125"/>
          </a:xfrm>
        </p:spPr>
        <p:txBody>
          <a:bodyPr/>
          <a:lstStyle/>
          <a:p>
            <a:r>
              <a:rPr lang="de-DE" smtClean="0">
                <a:solidFill>
                  <a:srgbClr val="FFFFFF">
                    <a:lumMod val="65000"/>
                  </a:srgbClr>
                </a:solidFill>
              </a:rPr>
              <a:t>Winfried Hoffmann KIT Seminar</a:t>
            </a:r>
            <a:endParaRPr lang="de-DE" dirty="0" smtClean="0">
              <a:solidFill>
                <a:srgbClr val="FFFFFF">
                  <a:lumMod val="65000"/>
                </a:srgbClr>
              </a:solidFill>
            </a:endParaRPr>
          </a:p>
        </p:txBody>
      </p:sp>
      <p:sp>
        <p:nvSpPr>
          <p:cNvPr id="8" name="Rechteck 7"/>
          <p:cNvSpPr/>
          <p:nvPr/>
        </p:nvSpPr>
        <p:spPr>
          <a:xfrm>
            <a:off x="323528" y="5877272"/>
            <a:ext cx="9144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pic>
        <p:nvPicPr>
          <p:cNvPr id="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48303" t="62699" r="15000" b="35872"/>
          <a:stretch/>
        </p:blipFill>
        <p:spPr bwMode="auto">
          <a:xfrm>
            <a:off x="-12544" y="6237312"/>
            <a:ext cx="9156544" cy="100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umsplatzhalter 2"/>
          <p:cNvSpPr>
            <a:spLocks noGrp="1"/>
          </p:cNvSpPr>
          <p:nvPr>
            <p:ph type="dt" sz="half" idx="14"/>
          </p:nvPr>
        </p:nvSpPr>
        <p:spPr/>
        <p:txBody>
          <a:bodyPr/>
          <a:lstStyle/>
          <a:p>
            <a:r>
              <a:rPr lang="de-DE" smtClean="0">
                <a:solidFill>
                  <a:prstClr val="black"/>
                </a:solidFill>
              </a:rPr>
              <a:t>230224</a:t>
            </a:r>
            <a:endParaRPr lang="de-DE" dirty="0">
              <a:solidFill>
                <a:prstClr val="black"/>
              </a:solidFill>
            </a:endParaRPr>
          </a:p>
        </p:txBody>
      </p:sp>
      <p:sp>
        <p:nvSpPr>
          <p:cNvPr id="7" name="Titel 1"/>
          <p:cNvSpPr>
            <a:spLocks noGrp="1"/>
          </p:cNvSpPr>
          <p:nvPr>
            <p:ph type="title"/>
          </p:nvPr>
        </p:nvSpPr>
        <p:spPr>
          <a:xfrm>
            <a:off x="457200" y="116632"/>
            <a:ext cx="6491064" cy="1143000"/>
          </a:xfrm>
          <a:solidFill>
            <a:srgbClr val="0070C0"/>
          </a:solidFill>
        </p:spPr>
        <p:txBody>
          <a:bodyPr>
            <a:normAutofit/>
          </a:bodyPr>
          <a:lstStyle/>
          <a:p>
            <a:r>
              <a:rPr lang="de-DE" b="1" dirty="0" smtClean="0">
                <a:solidFill>
                  <a:srgbClr val="FFFF00"/>
                </a:solidFill>
              </a:rPr>
              <a:t>Typen von </a:t>
            </a:r>
            <a:r>
              <a:rPr lang="de-DE" b="1" dirty="0" err="1" smtClean="0">
                <a:solidFill>
                  <a:srgbClr val="FFFF00"/>
                </a:solidFill>
              </a:rPr>
              <a:t>Redox</a:t>
            </a:r>
            <a:r>
              <a:rPr lang="de-DE" b="1" dirty="0" smtClean="0">
                <a:solidFill>
                  <a:srgbClr val="FFFF00"/>
                </a:solidFill>
              </a:rPr>
              <a:t>-Flow </a:t>
            </a:r>
            <a:r>
              <a:rPr lang="de-DE" b="1" dirty="0" err="1" smtClean="0">
                <a:solidFill>
                  <a:srgbClr val="FFFF00"/>
                </a:solidFill>
              </a:rPr>
              <a:t>BAtterien</a:t>
            </a:r>
            <a:endParaRPr lang="de-DE" b="1" dirty="0">
              <a:solidFill>
                <a:srgbClr val="FFFF00"/>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804" t="35648" r="13030" b="6944"/>
          <a:stretch/>
        </p:blipFill>
        <p:spPr bwMode="auto">
          <a:xfrm>
            <a:off x="0" y="1952078"/>
            <a:ext cx="9144000" cy="3927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0473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5"/>
          </p:nvPr>
        </p:nvSpPr>
        <p:spPr/>
        <p:txBody>
          <a:bodyPr/>
          <a:lstStyle/>
          <a:p>
            <a:fld id="{C35D4D2C-604B-4C3D-9F33-8912E20470A1}" type="slidenum">
              <a:rPr lang="de-DE">
                <a:solidFill>
                  <a:prstClr val="black"/>
                </a:solidFill>
              </a:rPr>
              <a:pPr/>
              <a:t>8</a:t>
            </a:fld>
            <a:endParaRPr lang="de-DE" dirty="0">
              <a:solidFill>
                <a:prstClr val="black"/>
              </a:solidFill>
            </a:endParaRPr>
          </a:p>
        </p:txBody>
      </p:sp>
      <p:sp>
        <p:nvSpPr>
          <p:cNvPr id="6" name="Fußzeilenplatzhalter 5"/>
          <p:cNvSpPr>
            <a:spLocks noGrp="1"/>
          </p:cNvSpPr>
          <p:nvPr>
            <p:ph type="ftr" sz="quarter" idx="16"/>
          </p:nvPr>
        </p:nvSpPr>
        <p:spPr>
          <a:xfrm>
            <a:off x="2615184" y="6520259"/>
            <a:ext cx="3913632" cy="365125"/>
          </a:xfrm>
        </p:spPr>
        <p:txBody>
          <a:bodyPr/>
          <a:lstStyle/>
          <a:p>
            <a:r>
              <a:rPr lang="de-DE" smtClean="0">
                <a:solidFill>
                  <a:srgbClr val="FFFFFF">
                    <a:lumMod val="65000"/>
                  </a:srgbClr>
                </a:solidFill>
              </a:rPr>
              <a:t>Winfried Hoffmann KIT Seminar</a:t>
            </a:r>
            <a:endParaRPr lang="de-DE" dirty="0" smtClean="0">
              <a:solidFill>
                <a:srgbClr val="FFFFFF">
                  <a:lumMod val="65000"/>
                </a:srgbClr>
              </a:solidFill>
            </a:endParaRPr>
          </a:p>
        </p:txBody>
      </p:sp>
      <p:sp>
        <p:nvSpPr>
          <p:cNvPr id="8" name="Rechteck 7"/>
          <p:cNvSpPr/>
          <p:nvPr/>
        </p:nvSpPr>
        <p:spPr>
          <a:xfrm>
            <a:off x="323528" y="5877272"/>
            <a:ext cx="9144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pic>
        <p:nvPicPr>
          <p:cNvPr id="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48303" t="62699" r="15000" b="35872"/>
          <a:stretch/>
        </p:blipFill>
        <p:spPr bwMode="auto">
          <a:xfrm>
            <a:off x="-12544" y="6237312"/>
            <a:ext cx="9156544" cy="100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umsplatzhalter 2"/>
          <p:cNvSpPr>
            <a:spLocks noGrp="1"/>
          </p:cNvSpPr>
          <p:nvPr>
            <p:ph type="dt" sz="half" idx="14"/>
          </p:nvPr>
        </p:nvSpPr>
        <p:spPr/>
        <p:txBody>
          <a:bodyPr/>
          <a:lstStyle/>
          <a:p>
            <a:r>
              <a:rPr lang="de-DE" smtClean="0">
                <a:solidFill>
                  <a:prstClr val="black"/>
                </a:solidFill>
              </a:rPr>
              <a:t>230224</a:t>
            </a:r>
            <a:endParaRPr lang="de-DE" dirty="0">
              <a:solidFill>
                <a:prstClr val="black"/>
              </a:solidFill>
            </a:endParaRPr>
          </a:p>
        </p:txBody>
      </p:sp>
      <p:sp>
        <p:nvSpPr>
          <p:cNvPr id="7" name="Titel 1"/>
          <p:cNvSpPr>
            <a:spLocks noGrp="1"/>
          </p:cNvSpPr>
          <p:nvPr>
            <p:ph type="title"/>
          </p:nvPr>
        </p:nvSpPr>
        <p:spPr>
          <a:xfrm>
            <a:off x="457200" y="116632"/>
            <a:ext cx="6491064" cy="1143000"/>
          </a:xfrm>
          <a:solidFill>
            <a:srgbClr val="0070C0"/>
          </a:solidFill>
        </p:spPr>
        <p:txBody>
          <a:bodyPr>
            <a:normAutofit/>
          </a:bodyPr>
          <a:lstStyle/>
          <a:p>
            <a:r>
              <a:rPr lang="de-DE" b="1" dirty="0" smtClean="0">
                <a:solidFill>
                  <a:srgbClr val="FFFF00"/>
                </a:solidFill>
              </a:rPr>
              <a:t>Vor- und Nachteile der heutigen </a:t>
            </a:r>
            <a:br>
              <a:rPr lang="de-DE" b="1" dirty="0" smtClean="0">
                <a:solidFill>
                  <a:srgbClr val="FFFF00"/>
                </a:solidFill>
              </a:rPr>
            </a:br>
            <a:r>
              <a:rPr lang="de-DE" b="1" dirty="0" err="1" smtClean="0">
                <a:solidFill>
                  <a:srgbClr val="FFFF00"/>
                </a:solidFill>
              </a:rPr>
              <a:t>Redox</a:t>
            </a:r>
            <a:r>
              <a:rPr lang="de-DE" b="1" dirty="0" smtClean="0">
                <a:solidFill>
                  <a:srgbClr val="FFFF00"/>
                </a:solidFill>
              </a:rPr>
              <a:t>-Flow Batterien</a:t>
            </a:r>
            <a:endParaRPr lang="de-DE" b="1" dirty="0">
              <a:solidFill>
                <a:srgbClr val="FFFF00"/>
              </a:solidFill>
            </a:endParaRP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9952" t="48148" r="14679" b="21759"/>
          <a:stretch/>
        </p:blipFill>
        <p:spPr bwMode="auto">
          <a:xfrm>
            <a:off x="475060" y="1556792"/>
            <a:ext cx="8022242" cy="383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475060" y="5395714"/>
            <a:ext cx="8022242" cy="369332"/>
          </a:xfrm>
          <a:prstGeom prst="rect">
            <a:avLst/>
          </a:prstGeom>
          <a:solidFill>
            <a:schemeClr val="bg1">
              <a:lumMod val="95000"/>
            </a:schemeClr>
          </a:solidFill>
        </p:spPr>
        <p:txBody>
          <a:bodyPr wrap="square" rtlCol="0">
            <a:spAutoFit/>
          </a:bodyPr>
          <a:lstStyle/>
          <a:p>
            <a:r>
              <a:rPr lang="de-DE" dirty="0" smtClean="0"/>
              <a:t>Siehe auch </a:t>
            </a:r>
            <a:r>
              <a:rPr lang="de-DE" dirty="0" err="1" smtClean="0"/>
              <a:t>Organic</a:t>
            </a:r>
            <a:r>
              <a:rPr lang="de-DE" dirty="0" smtClean="0"/>
              <a:t> Solid </a:t>
            </a:r>
            <a:r>
              <a:rPr lang="de-DE" dirty="0" err="1" smtClean="0"/>
              <a:t>flow</a:t>
            </a:r>
            <a:r>
              <a:rPr lang="de-DE" dirty="0" smtClean="0"/>
              <a:t> Batterien (</a:t>
            </a:r>
            <a:r>
              <a:rPr lang="de-DE" dirty="0" err="1" smtClean="0"/>
              <a:t>CMBlu</a:t>
            </a:r>
            <a:r>
              <a:rPr lang="de-DE" dirty="0" smtClean="0"/>
              <a:t>) … </a:t>
            </a:r>
            <a:endParaRPr lang="de-DE" dirty="0"/>
          </a:p>
        </p:txBody>
      </p:sp>
    </p:spTree>
    <p:extLst>
      <p:ext uri="{BB962C8B-B14F-4D97-AF65-F5344CB8AC3E}">
        <p14:creationId xmlns:p14="http://schemas.microsoft.com/office/powerpoint/2010/main" val="1450473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5"/>
          </p:nvPr>
        </p:nvSpPr>
        <p:spPr/>
        <p:txBody>
          <a:bodyPr/>
          <a:lstStyle/>
          <a:p>
            <a:fld id="{C35D4D2C-604B-4C3D-9F33-8912E20470A1}" type="slidenum">
              <a:rPr lang="de-DE">
                <a:solidFill>
                  <a:prstClr val="black"/>
                </a:solidFill>
              </a:rPr>
              <a:pPr/>
              <a:t>9</a:t>
            </a:fld>
            <a:endParaRPr lang="de-DE" dirty="0">
              <a:solidFill>
                <a:prstClr val="black"/>
              </a:solidFill>
            </a:endParaRPr>
          </a:p>
        </p:txBody>
      </p:sp>
      <p:sp>
        <p:nvSpPr>
          <p:cNvPr id="6" name="Fußzeilenplatzhalter 5"/>
          <p:cNvSpPr>
            <a:spLocks noGrp="1"/>
          </p:cNvSpPr>
          <p:nvPr>
            <p:ph type="ftr" sz="quarter" idx="16"/>
          </p:nvPr>
        </p:nvSpPr>
        <p:spPr>
          <a:xfrm>
            <a:off x="2615184" y="6520259"/>
            <a:ext cx="3913632" cy="365125"/>
          </a:xfrm>
        </p:spPr>
        <p:txBody>
          <a:bodyPr/>
          <a:lstStyle/>
          <a:p>
            <a:r>
              <a:rPr lang="de-DE" smtClean="0">
                <a:solidFill>
                  <a:srgbClr val="FFFFFF">
                    <a:lumMod val="65000"/>
                  </a:srgbClr>
                </a:solidFill>
              </a:rPr>
              <a:t>Winfried Hoffmann KIT Seminar</a:t>
            </a:r>
            <a:endParaRPr lang="de-DE" dirty="0" smtClean="0">
              <a:solidFill>
                <a:srgbClr val="FFFFFF">
                  <a:lumMod val="65000"/>
                </a:srgbClr>
              </a:solidFill>
            </a:endParaRPr>
          </a:p>
        </p:txBody>
      </p:sp>
      <p:sp>
        <p:nvSpPr>
          <p:cNvPr id="8" name="Rechteck 7"/>
          <p:cNvSpPr/>
          <p:nvPr/>
        </p:nvSpPr>
        <p:spPr>
          <a:xfrm>
            <a:off x="323528" y="5877272"/>
            <a:ext cx="9144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pic>
        <p:nvPicPr>
          <p:cNvPr id="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48303" t="62699" r="15000" b="35872"/>
          <a:stretch/>
        </p:blipFill>
        <p:spPr bwMode="auto">
          <a:xfrm>
            <a:off x="-12544" y="6237312"/>
            <a:ext cx="9156544" cy="100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umsplatzhalter 2"/>
          <p:cNvSpPr>
            <a:spLocks noGrp="1"/>
          </p:cNvSpPr>
          <p:nvPr>
            <p:ph type="dt" sz="half" idx="14"/>
          </p:nvPr>
        </p:nvSpPr>
        <p:spPr/>
        <p:txBody>
          <a:bodyPr/>
          <a:lstStyle/>
          <a:p>
            <a:r>
              <a:rPr lang="de-DE" smtClean="0">
                <a:solidFill>
                  <a:prstClr val="black"/>
                </a:solidFill>
              </a:rPr>
              <a:t>230224</a:t>
            </a:r>
            <a:endParaRPr lang="de-DE" dirty="0">
              <a:solidFill>
                <a:prstClr val="black"/>
              </a:solidFill>
            </a:endParaRPr>
          </a:p>
        </p:txBody>
      </p:sp>
      <p:sp>
        <p:nvSpPr>
          <p:cNvPr id="7" name="Titel 1"/>
          <p:cNvSpPr>
            <a:spLocks noGrp="1"/>
          </p:cNvSpPr>
          <p:nvPr>
            <p:ph type="title"/>
          </p:nvPr>
        </p:nvSpPr>
        <p:spPr>
          <a:xfrm>
            <a:off x="457200" y="116632"/>
            <a:ext cx="6491064" cy="1143000"/>
          </a:xfrm>
          <a:solidFill>
            <a:srgbClr val="0070C0"/>
          </a:solidFill>
        </p:spPr>
        <p:txBody>
          <a:bodyPr>
            <a:noAutofit/>
          </a:bodyPr>
          <a:lstStyle/>
          <a:p>
            <a:r>
              <a:rPr lang="de-DE" b="1" dirty="0" err="1">
                <a:solidFill>
                  <a:srgbClr val="FFFF00"/>
                </a:solidFill>
              </a:rPr>
              <a:t>Merit</a:t>
            </a:r>
            <a:r>
              <a:rPr lang="de-DE" b="1" dirty="0">
                <a:solidFill>
                  <a:srgbClr val="FFFF00"/>
                </a:solidFill>
              </a:rPr>
              <a:t> Order: Wie wird der Strompreis an der Börse gebildet</a:t>
            </a:r>
            <a:r>
              <a:rPr lang="de-DE" b="1" dirty="0" smtClean="0">
                <a:solidFill>
                  <a:srgbClr val="FFFF00"/>
                </a:solidFill>
              </a:rPr>
              <a:t>?</a:t>
            </a:r>
            <a:endParaRPr lang="de-DE" b="1" dirty="0">
              <a:solidFill>
                <a:srgbClr val="FFFF00"/>
              </a:solidFill>
            </a:endParaRPr>
          </a:p>
        </p:txBody>
      </p:sp>
      <p:sp>
        <p:nvSpPr>
          <p:cNvPr id="2" name="Textfeld 1"/>
          <p:cNvSpPr txBox="1"/>
          <p:nvPr/>
        </p:nvSpPr>
        <p:spPr>
          <a:xfrm>
            <a:off x="539552" y="1988840"/>
            <a:ext cx="8136904" cy="3785652"/>
          </a:xfrm>
          <a:prstGeom prst="rect">
            <a:avLst/>
          </a:prstGeom>
          <a:noFill/>
        </p:spPr>
        <p:txBody>
          <a:bodyPr wrap="square" rtlCol="0">
            <a:spAutoFit/>
          </a:bodyPr>
          <a:lstStyle/>
          <a:p>
            <a:r>
              <a:rPr lang="de-DE" sz="2000" dirty="0" smtClean="0"/>
              <a:t>Der </a:t>
            </a:r>
            <a:r>
              <a:rPr lang="de-DE" sz="2000" dirty="0"/>
              <a:t>Strom in </a:t>
            </a:r>
            <a:r>
              <a:rPr lang="de-DE" sz="2000" dirty="0" smtClean="0"/>
              <a:t>Deutschland wird </a:t>
            </a:r>
            <a:r>
              <a:rPr lang="de-DE" sz="2000" dirty="0"/>
              <a:t>an der Strombörse gehandelt. Die günstigsten </a:t>
            </a:r>
            <a:r>
              <a:rPr lang="de-DE" sz="2000" dirty="0" smtClean="0"/>
              <a:t>Anbieter (Preise als Grenzkosten!) </a:t>
            </a:r>
            <a:r>
              <a:rPr lang="de-DE" sz="2000" dirty="0"/>
              <a:t>erhalten als erstes den Zuschlag bis die Nachfrage gedeckt ist. Teure Anbieter könnten somit auch leer ausgehen</a:t>
            </a:r>
            <a:r>
              <a:rPr lang="de-DE" sz="2000" dirty="0" smtClean="0"/>
              <a:t>.</a:t>
            </a:r>
          </a:p>
          <a:p>
            <a:endParaRPr lang="de-DE" sz="2000" dirty="0"/>
          </a:p>
          <a:p>
            <a:r>
              <a:rPr lang="de-DE" sz="2000" dirty="0"/>
              <a:t>Doch warum ist der Strom dann so teuer? Ganz einfach: </a:t>
            </a:r>
            <a:r>
              <a:rPr lang="de-DE" sz="2000" b="1" dirty="0"/>
              <a:t>Der Börsenpreis für Strom</a:t>
            </a:r>
            <a:r>
              <a:rPr lang="de-DE" sz="2000" dirty="0"/>
              <a:t>, zu dem alle Geschäfte abgewickelt werden, </a:t>
            </a:r>
            <a:r>
              <a:rPr lang="de-DE" sz="2000" b="1" dirty="0"/>
              <a:t>wird durch das letzte Kraftwerkt bestimmt, welches gerade noch gebraucht wird, um den Bedarf zu decken. Das sogenannte Grenzkraftwerk</a:t>
            </a:r>
            <a:r>
              <a:rPr lang="de-DE" sz="2000" b="1" dirty="0" smtClean="0"/>
              <a:t>.</a:t>
            </a:r>
          </a:p>
          <a:p>
            <a:endParaRPr lang="de-DE" sz="2000" b="1" dirty="0"/>
          </a:p>
          <a:p>
            <a:r>
              <a:rPr lang="de-DE" sz="2000" dirty="0"/>
              <a:t>Somit bezieht sich </a:t>
            </a:r>
            <a:r>
              <a:rPr lang="de-DE" sz="2000" b="1" dirty="0"/>
              <a:t>der Einheitspreis auf die teuerste Art der Erzeugung </a:t>
            </a:r>
            <a:r>
              <a:rPr lang="de-DE" sz="2000" dirty="0"/>
              <a:t>und das Grenzkraftwerk bestimmt für alle eingesetzten Kraftwerke den Börsenpreis, den sie für ihren eingespeisten Strom erhalten.</a:t>
            </a:r>
          </a:p>
        </p:txBody>
      </p:sp>
    </p:spTree>
    <p:extLst>
      <p:ext uri="{BB962C8B-B14F-4D97-AF65-F5344CB8AC3E}">
        <p14:creationId xmlns:p14="http://schemas.microsoft.com/office/powerpoint/2010/main" val="1450473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3&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2&quot;/&gt;&lt;lineCharCount val=&quot;1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3&quot;/&gt;&lt;lineCharCount val=&quot;13&quot;/&gt;&lt;lineCharCount val=&quot;13&quot;/&gt;&lt;lineCharCount val=&quot;13&quot;/&gt;&lt;lineCharCount val=&quot;1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7718F60-1B14-4124-B8CB-7F40E0A05674}&quot;/&gt;&lt;isInvalidForFieldText val=&quot;0&quot;/&gt;&lt;Image&gt;&lt;filename val=&quot;C:\Users\hoffmann\AppData\Local\Temp\PR\data\asimages\{97718F60-1B14-4124-B8CB-7F40E0A05674}_MtorLt.png&quot;/&gt;&lt;left val=&quot;19&quot;/&gt;&lt;top val=&quot;107&quot;/&gt;&lt;width val=&quot;533&quot;/&gt;&lt;height val=&quot;4&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0570B05A-BCAF-41EE-B8B3-717F8723A9FB}&quot;/&gt;&lt;isInvalidForFieldText val=&quot;0&quot;/&gt;&lt;Image&gt;&lt;filename val=&quot;C:\Users\hoffmann\AppData\Local\Temp\PR\data\asimages\{0570B05A-BCAF-41EE-B8B3-717F8723A9FB}_MtorLt.png&quot;/&gt;&lt;left val=&quot;17&quot;/&gt;&lt;top val=&quot;489&quot;/&gt;&lt;width val=&quot;684&quot;/&gt;&lt;height val=&quot;11&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2&quot;/&gt;&lt;lineCharCount val=&quot;1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2&quot;/&gt;&lt;lineCharCount val=&quot;18&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3&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9&quot;/&gt;&lt;lineCharCount val=&quot;66&quot;/&gt;&lt;lineCharCount val=&quot;55&quot;/&gt;&lt;lineCharCount val=&quot;54&quot;/&gt;&lt;lineCharCount val=&quot;97&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8&quot;/&gt;&lt;lineCharCount val=&quot;13&quot;/&gt;&lt;lineCharCount val=&quot;13&quot;/&gt;&lt;lineCharCount val=&quot;13&quot;/&gt;&lt;lineCharCount val=&quot;12&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2&quot;/&gt;&lt;lineCharCount val=&quot;1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2&quot;/&gt;&lt;lineCharCount val=&quot;1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8&quot;/&gt;&lt;lineCharCount val=&quot;13&quot;/&gt;&lt;lineCharCount val=&quot;13&quot;/&gt;&lt;lineCharCount val=&quot;13&quot;/&gt;&lt;lineCharCount val=&quot;12&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2&quot;/&gt;&lt;lineCharCount val=&quot;1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heme/theme1.xml><?xml version="1.0" encoding="utf-8"?>
<a:theme xmlns:a="http://schemas.openxmlformats.org/drawingml/2006/main" name="1_110211 PVEA master presentation slides (3)">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ni_Praesentation_E1_RGB">
  <a:themeElements>
    <a:clrScheme name="Uni_Praesentation_E1_RGB 13">
      <a:dk1>
        <a:srgbClr val="000000"/>
      </a:dk1>
      <a:lt1>
        <a:srgbClr val="FFFFFF"/>
      </a:lt1>
      <a:dk2>
        <a:srgbClr val="000000"/>
      </a:dk2>
      <a:lt2>
        <a:srgbClr val="808080"/>
      </a:lt2>
      <a:accent1>
        <a:srgbClr val="CCCCCC"/>
      </a:accent1>
      <a:accent2>
        <a:srgbClr val="004A99"/>
      </a:accent2>
      <a:accent3>
        <a:srgbClr val="FFFFFF"/>
      </a:accent3>
      <a:accent4>
        <a:srgbClr val="000000"/>
      </a:accent4>
      <a:accent5>
        <a:srgbClr val="E2E2E2"/>
      </a:accent5>
      <a:accent6>
        <a:srgbClr val="00428A"/>
      </a:accent6>
      <a:hlink>
        <a:srgbClr val="5781BD"/>
      </a:hlink>
      <a:folHlink>
        <a:srgbClr val="C1002A"/>
      </a:folHlink>
    </a:clrScheme>
    <a:fontScheme name="Uni_Praesentation_E1_RGB">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ni_Praesentation_E1_RG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ni_Praesentation_E1_RG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ni_Praesentation_E1_RG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ni_Praesentation_E1_RG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ni_Praesentation_E1_RG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ni_Praesentation_E1_RG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ni_Praesentation_E1_RG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ni_Praesentation_E1_RG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ni_Praesentation_E1_RG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ni_Praesentation_E1_RG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ni_Praesentation_E1_RG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ni_Praesentation_E1_RG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Uni_Praesentation_E1_RGB 13">
        <a:dk1>
          <a:srgbClr val="000000"/>
        </a:dk1>
        <a:lt1>
          <a:srgbClr val="FFFFFF"/>
        </a:lt1>
        <a:dk2>
          <a:srgbClr val="000000"/>
        </a:dk2>
        <a:lt2>
          <a:srgbClr val="808080"/>
        </a:lt2>
        <a:accent1>
          <a:srgbClr val="CCCCCC"/>
        </a:accent1>
        <a:accent2>
          <a:srgbClr val="004A99"/>
        </a:accent2>
        <a:accent3>
          <a:srgbClr val="FFFFFF"/>
        </a:accent3>
        <a:accent4>
          <a:srgbClr val="000000"/>
        </a:accent4>
        <a:accent5>
          <a:srgbClr val="E2E2E2"/>
        </a:accent5>
        <a:accent6>
          <a:srgbClr val="00428A"/>
        </a:accent6>
        <a:hlink>
          <a:srgbClr val="5781BD"/>
        </a:hlink>
        <a:folHlink>
          <a:srgbClr val="C1002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10211 PVEA master presentation slides (3)">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1180</Words>
  <Application>Microsoft Office PowerPoint</Application>
  <PresentationFormat>Bildschirmpräsentation (4:3)</PresentationFormat>
  <Paragraphs>214</Paragraphs>
  <Slides>28</Slides>
  <Notes>0</Notes>
  <HiddenSlides>0</HiddenSlides>
  <MMClips>0</MMClips>
  <ScaleCrop>false</ScaleCrop>
  <HeadingPairs>
    <vt:vector size="4" baseType="variant">
      <vt:variant>
        <vt:lpstr>Design</vt:lpstr>
      </vt:variant>
      <vt:variant>
        <vt:i4>3</vt:i4>
      </vt:variant>
      <vt:variant>
        <vt:lpstr>Folientitel</vt:lpstr>
      </vt:variant>
      <vt:variant>
        <vt:i4>28</vt:i4>
      </vt:variant>
    </vt:vector>
  </HeadingPairs>
  <TitlesOfParts>
    <vt:vector size="31" baseType="lpstr">
      <vt:lpstr>1_110211 PVEA master presentation slides (3)</vt:lpstr>
      <vt:lpstr>Uni_Praesentation_E1_RGB</vt:lpstr>
      <vt:lpstr>110211 PVEA master presentation slides (3)</vt:lpstr>
      <vt:lpstr>Nachlese zu  “Global energy justice and the Paris climate goal“  </vt:lpstr>
      <vt:lpstr>Nachlese zum Seminar „100% Erneuerbare Energien weltweit“</vt:lpstr>
      <vt:lpstr>Redox – Flow Batterien Fließrichtung beim Ladevorgang </vt:lpstr>
      <vt:lpstr>Wirkungsweise der  Redox – Flow Batterie </vt:lpstr>
      <vt:lpstr>Redox – Flow Batterien Ladevorgang</vt:lpstr>
      <vt:lpstr>Redox – Flow Batterien Entladevorgang</vt:lpstr>
      <vt:lpstr>Typen von Redox-Flow BAtterien</vt:lpstr>
      <vt:lpstr>Vor- und Nachteile der heutigen  Redox-Flow Batterien</vt:lpstr>
      <vt:lpstr>Merit Order: Wie wird der Strompreis an der Börse gebildet?</vt:lpstr>
      <vt:lpstr>Einfluss EE auf den Börsenstrompreis</vt:lpstr>
      <vt:lpstr>Einfluss EE auf den Börsenstrompreis</vt:lpstr>
      <vt:lpstr>… kleines Beispiel …</vt:lpstr>
      <vt:lpstr>Welche Maßnahmen plant die EU und Deutschland?</vt:lpstr>
      <vt:lpstr>Nachlese zum Seminar „100% Erneuerbare Energien weltweit“</vt:lpstr>
      <vt:lpstr>Strombedarf der Wärmepumpen  im Winter</vt:lpstr>
      <vt:lpstr>Nachlese zum Seminar „100% Erneuerbare Energien weltweit“</vt:lpstr>
      <vt:lpstr>Nachlese zum Seminar „100% Erneuerbare Energien weltweit“</vt:lpstr>
      <vt:lpstr>Energy and power densities for condensators and battery types </vt:lpstr>
      <vt:lpstr>Nachlese zum Seminar „100% Erneuerbare Energien weltweit“</vt:lpstr>
      <vt:lpstr>PowerPoint-Präsentation</vt:lpstr>
      <vt:lpstr>Vollversorgung der globalen Energiebedarfe mit EE</vt:lpstr>
      <vt:lpstr>The industrial sector</vt:lpstr>
      <vt:lpstr>„Green“- no „blue“ - Hydrogen  in the chemical industry</vt:lpstr>
      <vt:lpstr>Example:  Production of steel today</vt:lpstr>
      <vt:lpstr>Production of steel with hydrogen and no CO2  -emissions</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Redox – Flow Batterien</dc:title>
  <dc:creator>FKonline</dc:creator>
  <cp:lastModifiedBy>FKonline</cp:lastModifiedBy>
  <cp:revision>26</cp:revision>
  <dcterms:created xsi:type="dcterms:W3CDTF">2023-08-17T10:56:44Z</dcterms:created>
  <dcterms:modified xsi:type="dcterms:W3CDTF">2023-09-01T09:06:36Z</dcterms:modified>
</cp:coreProperties>
</file>